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6" r:id="rId2"/>
    <p:sldId id="291" r:id="rId3"/>
    <p:sldId id="268" r:id="rId4"/>
    <p:sldId id="257" r:id="rId5"/>
    <p:sldId id="258" r:id="rId6"/>
    <p:sldId id="259" r:id="rId7"/>
    <p:sldId id="290" r:id="rId8"/>
    <p:sldId id="269" r:id="rId9"/>
    <p:sldId id="260" r:id="rId10"/>
    <p:sldId id="270" r:id="rId11"/>
    <p:sldId id="261" r:id="rId12"/>
    <p:sldId id="262" r:id="rId13"/>
    <p:sldId id="263" r:id="rId14"/>
    <p:sldId id="264" r:id="rId15"/>
    <p:sldId id="265" r:id="rId16"/>
    <p:sldId id="271" r:id="rId17"/>
    <p:sldId id="272" r:id="rId18"/>
    <p:sldId id="283" r:id="rId19"/>
    <p:sldId id="285" r:id="rId20"/>
    <p:sldId id="286" r:id="rId21"/>
    <p:sldId id="287" r:id="rId22"/>
    <p:sldId id="288" r:id="rId23"/>
    <p:sldId id="274" r:id="rId24"/>
    <p:sldId id="276" r:id="rId25"/>
    <p:sldId id="277" r:id="rId26"/>
    <p:sldId id="278" r:id="rId27"/>
    <p:sldId id="279" r:id="rId28"/>
    <p:sldId id="280" r:id="rId29"/>
    <p:sldId id="281"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1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7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4F571-F075-4614-8B74-0F4E3C337AC2}" type="datetimeFigureOut">
              <a:rPr lang="en-US" smtClean="0"/>
              <a:t>8/17/2021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A0D3C-CF6E-4074-9247-27F0C2D7AF29}" type="slidenum">
              <a:rPr lang="en-US" smtClean="0"/>
              <a:t>‹#›</a:t>
            </a:fld>
            <a:endParaRPr lang="en-US"/>
          </a:p>
        </p:txBody>
      </p:sp>
    </p:spTree>
    <p:extLst>
      <p:ext uri="{BB962C8B-B14F-4D97-AF65-F5344CB8AC3E}">
        <p14:creationId xmlns:p14="http://schemas.microsoft.com/office/powerpoint/2010/main" val="801950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47043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15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924269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386004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93964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96077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56909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49316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70BEB3-74BD-4419-95B6-75004221A268}"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399447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70BEB3-74BD-4419-95B6-75004221A268}"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96154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0BEB3-74BD-4419-95B6-75004221A268}"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41684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0BEB3-74BD-4419-95B6-75004221A268}"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375161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0BEB3-74BD-4419-95B6-75004221A268}"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47409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0BEB3-74BD-4419-95B6-75004221A268}"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62835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0BEB3-74BD-4419-95B6-75004221A268}"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A3E2F-3C15-4441-905F-F0EEE6D0BA16}" type="slidenum">
              <a:rPr lang="en-US" smtClean="0"/>
              <a:t>‹#›</a:t>
            </a:fld>
            <a:endParaRPr lang="en-US"/>
          </a:p>
        </p:txBody>
      </p:sp>
    </p:spTree>
    <p:extLst>
      <p:ext uri="{BB962C8B-B14F-4D97-AF65-F5344CB8AC3E}">
        <p14:creationId xmlns:p14="http://schemas.microsoft.com/office/powerpoint/2010/main" val="2784867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2308324"/>
          </a:xfrm>
          <a:prstGeom prst="rect">
            <a:avLst/>
          </a:prstGeom>
          <a:noFill/>
          <a:ln>
            <a:noFill/>
          </a:ln>
        </p:spPr>
        <p:txBody>
          <a:bodyPr wrap="square" rtlCol="0">
            <a:spAutoFit/>
          </a:bodyPr>
          <a:lstStyle/>
          <a:p>
            <a:pPr algn="ctr"/>
            <a:r>
              <a:rPr lang="en-US" sz="4800" b="1" dirty="0"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20: </a:t>
            </a:r>
            <a:r>
              <a:rPr lang="en-US" sz="4800" b="1" dirty="0">
                <a:solidFill>
                  <a:schemeClr val="bg1"/>
                </a:solidFill>
                <a:latin typeface="Times New Roman" panose="02020603050405020304" pitchFamily="18" charset="0"/>
                <a:cs typeface="Times New Roman" panose="02020603050405020304" pitchFamily="18" charset="0"/>
              </a:rPr>
              <a:t>S</a:t>
            </a:r>
            <a:r>
              <a:rPr lang="vi-VN" sz="4800" b="1" dirty="0">
                <a:solidFill>
                  <a:schemeClr val="bg1"/>
                </a:solidFill>
                <a:latin typeface="Times New Roman" panose="02020603050405020304" pitchFamily="18" charset="0"/>
                <a:cs typeface="Times New Roman" panose="02020603050405020304" pitchFamily="18" charset="0"/>
              </a:rPr>
              <a:t>INH VẬT VÀ SỰ PHÂN BỐ CÁC ĐỚI THIÊN NHIÊN.</a:t>
            </a:r>
            <a:endParaRPr lang="en-US" sz="4800" dirty="0">
              <a:solidFill>
                <a:schemeClr val="bg1"/>
              </a:solidFill>
              <a:latin typeface="Times New Roman" panose="02020603050405020304" pitchFamily="18" charset="0"/>
              <a:cs typeface="Times New Roman" panose="02020603050405020304" pitchFamily="18" charset="0"/>
            </a:endParaRPr>
          </a:p>
          <a:p>
            <a:pPr algn="ctr"/>
            <a:r>
              <a:rPr lang="vi-VN" sz="4800" b="1" dirty="0">
                <a:solidFill>
                  <a:schemeClr val="bg1"/>
                </a:solidFill>
                <a:latin typeface="Times New Roman" panose="02020603050405020304" pitchFamily="18" charset="0"/>
                <a:cs typeface="Times New Roman" panose="02020603050405020304" pitchFamily="18" charset="0"/>
              </a:rPr>
              <a:t>RỪNG NHIỆT ĐỚI</a:t>
            </a:r>
            <a:endParaRPr lang="en-US" sz="4800" b="1" dirty="0"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8403826"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 </a:t>
            </a:r>
            <a:r>
              <a:rPr lang="en-GB" sz="3200" b="1" dirty="0" err="1" smtClean="0">
                <a:solidFill>
                  <a:srgbClr val="9B1A9E"/>
                </a:solidFill>
                <a:latin typeface="Times New Roman" panose="02020603050405020304" pitchFamily="18" charset="0"/>
                <a:cs typeface="Times New Roman" panose="02020603050405020304" pitchFamily="18" charset="0"/>
              </a:rPr>
              <a:t>Sự</a:t>
            </a:r>
            <a:r>
              <a:rPr lang="en-GB" sz="3200" b="1" dirty="0" smtClean="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dạng</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của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sinh</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smtClean="0">
                <a:solidFill>
                  <a:srgbClr val="9B1A9E"/>
                </a:solidFill>
                <a:latin typeface="Times New Roman" panose="02020603050405020304" pitchFamily="18" charset="0"/>
                <a:cs typeface="Times New Roman" panose="02020603050405020304" pitchFamily="18" charset="0"/>
              </a:rPr>
              <a:t>vật</a:t>
            </a:r>
            <a:endParaRPr lang="en-GB" sz="3200" b="1" dirty="0">
              <a:solidFill>
                <a:srgbClr val="9B1A9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38500" y="1947493"/>
            <a:ext cx="3145560" cy="830997"/>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1</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Thực</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38500" y="4300144"/>
            <a:ext cx="3145560" cy="830997"/>
          </a:xfrm>
          <a:prstGeom prst="rect">
            <a:avLst/>
          </a:prstGeom>
          <a:noFill/>
        </p:spPr>
        <p:txBody>
          <a:bodyPr wrap="square">
            <a:spAutoFit/>
          </a:bodyPr>
          <a:lstStyle/>
          <a:p>
            <a:pPr>
              <a:lnSpc>
                <a:spcPct val="150000"/>
              </a:lnSpc>
              <a:defRPr/>
            </a:pP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Động</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638500" y="2853329"/>
            <a:ext cx="11083332" cy="1569660"/>
          </a:xfrm>
          <a:prstGeom prst="rect">
            <a:avLst/>
          </a:prstGeom>
        </p:spPr>
        <p:txBody>
          <a:bodyPr wrap="square">
            <a:spAutoFit/>
          </a:bodyPr>
          <a:lstStyle/>
          <a:p>
            <a:pPr algn="just"/>
            <a:r>
              <a:rPr lang="en-US" sz="3200" b="1" dirty="0" smtClean="0">
                <a:effectLst/>
                <a:latin typeface="Times New Roman" panose="02020603050405020304" pitchFamily="18" charset="0"/>
                <a:ea typeface="Calibri" panose="020F0502020204030204" pitchFamily="34" charset="0"/>
              </a:rPr>
              <a:t>- </a:t>
            </a:r>
            <a:r>
              <a:rPr lang="vi-VN" sz="3200" b="1" dirty="0" smtClean="0">
                <a:effectLst/>
                <a:latin typeface="Times New Roman" panose="02020603050405020304" pitchFamily="18" charset="0"/>
                <a:ea typeface="Calibri" panose="020F0502020204030204" pitchFamily="34" charset="0"/>
              </a:rPr>
              <a:t>Thực vật có vai trò chủ yếu trong sự hình thành các thảm thực vật. Hiện có gần 300</a:t>
            </a:r>
            <a:r>
              <a:rPr lang="en-US" sz="3200" b="1" dirty="0" smtClean="0">
                <a:effectLst/>
                <a:latin typeface="Times New Roman" panose="02020603050405020304" pitchFamily="18" charset="0"/>
                <a:ea typeface="Calibri" panose="020F0502020204030204" pitchFamily="34" charset="0"/>
              </a:rPr>
              <a:t>.</a:t>
            </a:r>
            <a:r>
              <a:rPr lang="vi-VN" sz="3200" b="1" dirty="0" smtClean="0">
                <a:effectLst/>
                <a:latin typeface="Times New Roman" panose="02020603050405020304" pitchFamily="18" charset="0"/>
                <a:ea typeface="Calibri" panose="020F0502020204030204" pitchFamily="34" charset="0"/>
              </a:rPr>
              <a:t>000 loài thực vật đã được xác định trên thế giới</a:t>
            </a:r>
            <a:endParaRPr lang="en-US" sz="3200" b="1" dirty="0"/>
          </a:p>
        </p:txBody>
      </p:sp>
      <p:sp>
        <p:nvSpPr>
          <p:cNvPr id="4" name="Rectangle 3"/>
          <p:cNvSpPr/>
          <p:nvPr/>
        </p:nvSpPr>
        <p:spPr>
          <a:xfrm>
            <a:off x="638500" y="5243811"/>
            <a:ext cx="11083332" cy="1077218"/>
          </a:xfrm>
          <a:prstGeom prst="rect">
            <a:avLst/>
          </a:prstGeom>
        </p:spPr>
        <p:txBody>
          <a:bodyPr wrap="square">
            <a:spAutoFit/>
          </a:bodyPr>
          <a:lstStyle/>
          <a:p>
            <a:r>
              <a:rPr lang="en-US" sz="3200" b="1" dirty="0" smtClean="0">
                <a:effectLst/>
                <a:latin typeface="Times New Roman" panose="02020603050405020304" pitchFamily="18" charset="0"/>
                <a:ea typeface="Calibri" panose="020F0502020204030204" pitchFamily="34" charset="0"/>
              </a:rPr>
              <a:t>- </a:t>
            </a:r>
            <a:r>
              <a:rPr lang="vi-VN" sz="3200" b="1" dirty="0" smtClean="0">
                <a:effectLst/>
                <a:latin typeface="Times New Roman" panose="02020603050405020304" pitchFamily="18" charset="0"/>
                <a:ea typeface="Calibri" panose="020F0502020204030204" pitchFamily="34" charset="0"/>
              </a:rPr>
              <a:t>Động vật có khả năng di chuyển để thích nghi với môi trường nên sự phân bố của động vật ít phụ thuộc vào khí hậu</a:t>
            </a:r>
            <a:r>
              <a:rPr lang="en-US" sz="3200" b="1" dirty="0" smtClean="0">
                <a:effectLst/>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280310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8403826"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II. </a:t>
            </a:r>
            <a:r>
              <a:rPr lang="en-GB" sz="3200" b="1" dirty="0" err="1">
                <a:solidFill>
                  <a:srgbClr val="9B1A9E"/>
                </a:solidFill>
                <a:latin typeface="Times New Roman" panose="02020603050405020304" pitchFamily="18" charset="0"/>
                <a:cs typeface="Times New Roman" panose="02020603050405020304" pitchFamily="18" charset="0"/>
              </a:rPr>
              <a:t>Các</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thiên</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nhiên</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smtClean="0">
                <a:solidFill>
                  <a:srgbClr val="9B1A9E"/>
                </a:solidFill>
                <a:latin typeface="Times New Roman" panose="02020603050405020304" pitchFamily="18" charset="0"/>
                <a:cs typeface="Times New Roman" panose="02020603050405020304" pitchFamily="18" charset="0"/>
              </a:rPr>
              <a:t>trên</a:t>
            </a:r>
            <a:r>
              <a:rPr lang="en-GB" sz="3200" b="1" dirty="0" smtClean="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endParaRPr lang="en-GB" sz="32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32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096" y="0"/>
            <a:ext cx="6556725" cy="661207"/>
          </a:xfrm>
          <a:prstGeom prst="rect">
            <a:avLst/>
          </a:prstGeom>
          <a:no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58409" y="826851"/>
            <a:ext cx="5536315" cy="5719864"/>
          </a:xfrm>
          <a:prstGeom prst="rect">
            <a:avLst/>
          </a:prstGeom>
        </p:spPr>
      </p:pic>
      <p:sp>
        <p:nvSpPr>
          <p:cNvPr id="4" name="Rectangle 3"/>
          <p:cNvSpPr/>
          <p:nvPr/>
        </p:nvSpPr>
        <p:spPr>
          <a:xfrm>
            <a:off x="207523" y="747402"/>
            <a:ext cx="6212732" cy="3693319"/>
          </a:xfrm>
          <a:prstGeom prst="rect">
            <a:avLst/>
          </a:prstGeom>
          <a:noFill/>
        </p:spPr>
        <p:txBody>
          <a:bodyPr wrap="square">
            <a:spAutoFit/>
          </a:bodyPr>
          <a:lstStyle/>
          <a:p>
            <a:pPr algn="just">
              <a:spcAft>
                <a:spcPts val="0"/>
              </a:spcAft>
            </a:pP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Quan sát lược đồ hình 20.3, em hãy kể tên và xác định các đới thiên nhiên trên thế giới.</a:t>
            </a:r>
            <a:endParaRPr lang="en-US"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Dựa vào lược đồ hình 20.3 và thông tin SGK, hãy nêu đặc điểm của đới nóng, đới ôn hòa, đới lạnh về Phạm vi</a:t>
            </a:r>
            <a:r>
              <a:rPr lang="en-US" sz="2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Khí hậu</a:t>
            </a:r>
            <a:r>
              <a:rPr lang="en-US" sz="2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vật</a:t>
            </a:r>
            <a:r>
              <a:rPr lang="en-US" sz="2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 vật</a:t>
            </a:r>
            <a:endParaRPr lang="en-US"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Liệt kê các đới thiên nhiên theo châu lục.</a:t>
            </a:r>
            <a:endParaRPr lang="en-US"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75454928"/>
              </p:ext>
            </p:extLst>
          </p:nvPr>
        </p:nvGraphicFramePr>
        <p:xfrm>
          <a:off x="379096" y="4525685"/>
          <a:ext cx="5641216" cy="2021030"/>
        </p:xfrm>
        <a:graphic>
          <a:graphicData uri="http://schemas.openxmlformats.org/drawingml/2006/table">
            <a:tbl>
              <a:tblPr firstRow="1" bandRow="1">
                <a:tableStyleId>{5C22544A-7EE6-4342-B048-85BDC9FD1C3A}</a:tableStyleId>
              </a:tblPr>
              <a:tblGrid>
                <a:gridCol w="2792121"/>
                <a:gridCol w="2849095"/>
              </a:tblGrid>
              <a:tr h="49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latin typeface="Times New Roman" panose="02020603050405020304" pitchFamily="18" charset="0"/>
                          <a:cs typeface="Times New Roman" panose="02020603050405020304" pitchFamily="18" charset="0"/>
                        </a:rPr>
                        <a:t>Châu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lục</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tr>
              <a:tr h="460996">
                <a:tc>
                  <a:txBody>
                    <a:bodyPr/>
                    <a:lstStyle/>
                    <a:p>
                      <a:endParaRPr lang="en-US"/>
                    </a:p>
                  </a:txBody>
                  <a:tcPr/>
                </a:tc>
                <a:tc>
                  <a:txBody>
                    <a:bodyPr/>
                    <a:lstStyle/>
                    <a:p>
                      <a:endParaRPr lang="en-US"/>
                    </a:p>
                  </a:txBody>
                  <a:tcPr/>
                </a:tc>
              </a:tr>
              <a:tr h="475084">
                <a:tc>
                  <a:txBody>
                    <a:bodyPr/>
                    <a:lstStyle/>
                    <a:p>
                      <a:endParaRPr lang="en-US"/>
                    </a:p>
                  </a:txBody>
                  <a:tcPr/>
                </a:tc>
                <a:tc>
                  <a:txBody>
                    <a:bodyPr/>
                    <a:lstStyle/>
                    <a:p>
                      <a:endParaRPr lang="en-US" dirty="0"/>
                    </a:p>
                  </a:txBody>
                  <a:tcPr/>
                </a:tc>
              </a:tr>
              <a:tr h="56679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59758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067" y="280555"/>
            <a:ext cx="11543269" cy="1077218"/>
          </a:xfrm>
          <a:prstGeom prst="rect">
            <a:avLst/>
          </a:prstGeom>
          <a:noFill/>
        </p:spPr>
        <p:txBody>
          <a:bodyPr wrap="square">
            <a:spAutoFit/>
          </a:bodyPr>
          <a:lstStyle/>
          <a:p>
            <a:pPr algn="just">
              <a:spcAft>
                <a:spcPts val="0"/>
              </a:spcAft>
            </a:pPr>
            <a:r>
              <a:rPr lang="nl-NL"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Quan sát lược đồ hình 20.3, em hãy kể tên và xác định các đới thiên nhiên trên thế giới.</a:t>
            </a:r>
            <a:endPar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4" name="Picture 6" descr="https://tech12h.com/sites/default/files/styles/inbody400/public/screenshot_50_38.png?itok=ffCgq53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293" y="1428028"/>
            <a:ext cx="8891917" cy="485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94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24" y="39543"/>
            <a:ext cx="11551227" cy="830997"/>
          </a:xfrm>
          <a:prstGeom prst="rect">
            <a:avLst/>
          </a:prstGeom>
        </p:spPr>
        <p:txBody>
          <a:bodyPr wrap="square">
            <a:spAutoFit/>
          </a:bodyPr>
          <a:lstStyle/>
          <a:p>
            <a:pPr algn="just">
              <a:spcAft>
                <a:spcPts val="0"/>
              </a:spcAft>
            </a:pPr>
            <a:r>
              <a:rPr lang="nl-NL"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Dựa vào lược đồ hình 20.3 và thông tin SGK, hãy nêu đặc điểm của đới nóng, đới ôn hòa, đới lạnh về: Phạm vi</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Khí hậu</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vật</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 vật.</a:t>
            </a: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03876517"/>
              </p:ext>
            </p:extLst>
          </p:nvPr>
        </p:nvGraphicFramePr>
        <p:xfrm>
          <a:off x="162497" y="936223"/>
          <a:ext cx="11835828" cy="5676441"/>
        </p:xfrm>
        <a:graphic>
          <a:graphicData uri="http://schemas.openxmlformats.org/drawingml/2006/table">
            <a:tbl>
              <a:tblPr firstRow="1" bandRow="1">
                <a:tableStyleId>{5C22544A-7EE6-4342-B048-85BDC9FD1C3A}</a:tableStyleId>
              </a:tblPr>
              <a:tblGrid>
                <a:gridCol w="1798209"/>
                <a:gridCol w="3429000"/>
                <a:gridCol w="3429000"/>
                <a:gridCol w="3179619"/>
              </a:tblGrid>
              <a:tr h="606458">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khí</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nóng</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ôn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hòa</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lạnh</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r>
              <a:tr h="1408337">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Phạm</a:t>
                      </a:r>
                      <a:r>
                        <a:rPr lang="en-US" sz="2400" b="1" baseline="0" dirty="0" smtClean="0">
                          <a:solidFill>
                            <a:schemeClr val="tx1"/>
                          </a:solidFill>
                          <a:latin typeface="Times New Roman" panose="02020603050405020304" pitchFamily="18" charset="0"/>
                          <a:cs typeface="Times New Roman" panose="02020603050405020304" pitchFamily="18" charset="0"/>
                        </a:rPr>
                        <a:t> vi</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a:latin typeface="Times New Roman" panose="02020603050405020304" pitchFamily="18" charset="0"/>
                        <a:cs typeface="Times New Roman" panose="02020603050405020304" pitchFamily="18" charset="0"/>
                      </a:endParaRPr>
                    </a:p>
                  </a:txBody>
                  <a:tcPr/>
                </a:tc>
              </a:tr>
              <a:tr h="141880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Khí</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r>
              <a:tr h="1460088">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Thực</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r>
              <a:tr h="782758">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Động</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bl>
          </a:graphicData>
        </a:graphic>
      </p:graphicFrame>
      <p:sp>
        <p:nvSpPr>
          <p:cNvPr id="5" name="Rectangle 4"/>
          <p:cNvSpPr/>
          <p:nvPr/>
        </p:nvSpPr>
        <p:spPr>
          <a:xfrm>
            <a:off x="2042054" y="2998792"/>
            <a:ext cx="3290207" cy="103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smtClean="0">
                <a:solidFill>
                  <a:schemeClr val="tx1"/>
                </a:solidFill>
                <a:latin typeface="Times New Roman" panose="02020603050405020304" pitchFamily="18" charset="0"/>
                <a:cs typeface="Times New Roman" panose="02020603050405020304" pitchFamily="18" charset="0"/>
              </a:rPr>
              <a:t>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nóng, 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cao</a:t>
            </a:r>
            <a:r>
              <a:rPr lang="nl-NL" sz="2200" b="1" dirty="0" smtClean="0">
                <a:solidFill>
                  <a:schemeClr val="tx1"/>
                </a:solidFill>
                <a:latin typeface="Times New Roman" panose="02020603050405020304" pitchFamily="18" charset="0"/>
                <a:cs typeface="Times New Roman" panose="02020603050405020304" pitchFamily="18" charset="0"/>
              </a:rPr>
              <a:t>, chế độ mưa khác nhau tùy khu vực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510887" y="2998792"/>
            <a:ext cx="3290207" cy="130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200" b="1" dirty="0" smtClean="0">
                <a:solidFill>
                  <a:schemeClr val="tx1"/>
                </a:solidFill>
                <a:latin typeface="Times New Roman" panose="02020603050405020304" pitchFamily="18" charset="0"/>
                <a:cs typeface="Times New Roman" panose="02020603050405020304" pitchFamily="18" charset="0"/>
              </a:rPr>
              <a:t>Mang tính chất trung gian giữa đới nóng và lạnh, thời tiết hay thay đổi thất thường. </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933951" y="2953811"/>
            <a:ext cx="2876301" cy="139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Khắc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nghiệt</a:t>
            </a:r>
            <a:r>
              <a:rPr lang="en-US" sz="2200" b="1" dirty="0" smtClean="0">
                <a:solidFill>
                  <a:schemeClr val="tx1"/>
                </a:solidFill>
                <a:latin typeface="Times New Roman" panose="02020603050405020304" pitchFamily="18" charset="0"/>
                <a:cs typeface="Times New Roman" panose="02020603050405020304" pitchFamily="18" charset="0"/>
              </a:rPr>
              <a:t>. 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vi-VN" sz="2200" b="1" dirty="0" smtClean="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trung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bình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lượng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mưa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rất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nl-NL" sz="2200" b="1" dirty="0" smtClean="0">
                <a:solidFill>
                  <a:schemeClr val="tx1"/>
                </a:solidFill>
                <a:latin typeface="Times New Roman" panose="02020603050405020304" pitchFamily="18" charset="0"/>
                <a:cs typeface="Times New Roman" panose="02020603050405020304" pitchFamily="18" charset="0"/>
              </a:rPr>
              <a:t>. </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042058" y="1814945"/>
            <a:ext cx="3290207" cy="51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smtClean="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042054" y="1519944"/>
            <a:ext cx="3290207" cy="137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Trải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thành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một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liên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tục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bao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quanh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Trái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Đất</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446811" y="1557560"/>
            <a:ext cx="3290207" cy="105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Nằm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nóng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933950" y="1601768"/>
            <a:ext cx="2967840" cy="746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về</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phía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933950" y="4637883"/>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Nghèo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nàn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chủ</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yếu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a:t>
            </a:r>
            <a:r>
              <a:rPr lang="en-US" sz="2200" b="1" dirty="0" err="1" smtClean="0">
                <a:solidFill>
                  <a:schemeClr val="tx1"/>
                </a:solidFill>
                <a:latin typeface="Times New Roman" panose="02020603050405020304" pitchFamily="18" charset="0"/>
                <a:cs typeface="Times New Roman" panose="02020603050405020304" pitchFamily="18" charset="0"/>
              </a:rPr>
              <a:t>ây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lùn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xen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rêu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địa</a:t>
            </a:r>
            <a:r>
              <a:rPr lang="en-US" sz="2200" b="1" dirty="0" smtClean="0">
                <a:solidFill>
                  <a:schemeClr val="tx1"/>
                </a:solidFill>
                <a:latin typeface="Times New Roman" panose="02020603050405020304" pitchFamily="18" charset="0"/>
                <a:cs typeface="Times New Roman" panose="02020603050405020304" pitchFamily="18" charset="0"/>
              </a:rPr>
              <a:t> y.</a:t>
            </a:r>
          </a:p>
        </p:txBody>
      </p:sp>
      <p:sp>
        <p:nvSpPr>
          <p:cNvPr id="13" name="Rectangle 12"/>
          <p:cNvSpPr/>
          <p:nvPr/>
        </p:nvSpPr>
        <p:spPr>
          <a:xfrm>
            <a:off x="8801094" y="5893194"/>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Gấu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trắng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hải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cẩu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voi</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2042053" y="5835631"/>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Phong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phú</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dạng</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82252" y="4486981"/>
            <a:ext cx="3290207" cy="134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chemeClr val="tx1"/>
                </a:solidFill>
                <a:latin typeface="Times New Roman" panose="02020603050405020304" pitchFamily="18" charset="0"/>
                <a:cs typeface="Times New Roman" panose="02020603050405020304" pitchFamily="18" charset="0"/>
              </a:rPr>
              <a:t>Phong phú, đa dạng: rừng mưa nhiệt đới, rừng nhiệt đới gió mùa, xa van,...</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446811" y="4637883"/>
            <a:ext cx="3290207" cy="9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Thay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đổi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Tây</a:t>
            </a:r>
            <a:r>
              <a:rPr lang="en-US" sz="2200" b="1" dirty="0" smtClean="0">
                <a:solidFill>
                  <a:schemeClr val="tx1"/>
                </a:solidFill>
                <a:latin typeface="Times New Roman" panose="02020603050405020304" pitchFamily="18" charset="0"/>
                <a:cs typeface="Times New Roman" panose="02020603050405020304" pitchFamily="18" charset="0"/>
              </a:rPr>
              <a:t> sang </a:t>
            </a:r>
            <a:r>
              <a:rPr lang="en-US" sz="2200" b="1" dirty="0" err="1" smtClean="0">
                <a:solidFill>
                  <a:schemeClr val="tx1"/>
                </a:solidFill>
                <a:latin typeface="Times New Roman" panose="02020603050405020304" pitchFamily="18" charset="0"/>
                <a:cs typeface="Times New Roman" panose="02020603050405020304" pitchFamily="18" charset="0"/>
              </a:rPr>
              <a:t>Đông</a:t>
            </a:r>
            <a:r>
              <a:rPr lang="en-US" sz="2200" b="1" dirty="0" smtClean="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Rừng taiga, cây hỗn hợp, rừng lá cứng, thảo nguyên</a:t>
            </a:r>
            <a:r>
              <a:rPr lang="vi-VN" sz="2200" b="1" dirty="0" smtClean="0">
                <a:solidFill>
                  <a:schemeClr val="tx1"/>
                </a:solidFill>
                <a:latin typeface="Times New Roman" panose="02020603050405020304" pitchFamily="18" charset="0"/>
                <a:cs typeface="Times New Roman" panose="02020603050405020304" pitchFamily="18" charset="0"/>
              </a:rPr>
              <a:t>,...</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5421573" y="5891740"/>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Hươu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chó</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sói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loài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gặm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nhắm</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07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down)">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212" y="168624"/>
            <a:ext cx="7659469" cy="584775"/>
          </a:xfrm>
          <a:prstGeom prst="rect">
            <a:avLst/>
          </a:prstGeom>
        </p:spPr>
        <p:txBody>
          <a:bodyPr wrap="none">
            <a:spAutoFit/>
          </a:bodyPr>
          <a:lstStyle/>
          <a:p>
            <a:pPr algn="just">
              <a:spcAft>
                <a:spcPts val="0"/>
              </a:spcAft>
            </a:pPr>
            <a:r>
              <a:rPr lang="nl-NL"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Liệt kê các đới thiên nhiên theo châu lục</a:t>
            </a:r>
            <a:endPar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81736" y="826851"/>
            <a:ext cx="5012988" cy="571986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772741446"/>
              </p:ext>
            </p:extLst>
          </p:nvPr>
        </p:nvGraphicFramePr>
        <p:xfrm>
          <a:off x="475691" y="2049423"/>
          <a:ext cx="6187756" cy="3540361"/>
        </p:xfrm>
        <a:graphic>
          <a:graphicData uri="http://schemas.openxmlformats.org/drawingml/2006/table">
            <a:tbl>
              <a:tblPr firstRow="1" bandRow="1">
                <a:tableStyleId>{5C22544A-7EE6-4342-B048-85BDC9FD1C3A}</a:tableStyleId>
              </a:tblPr>
              <a:tblGrid>
                <a:gridCol w="3344137"/>
                <a:gridCol w="2843619"/>
              </a:tblGrid>
              <a:tr h="6715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anose="02020603050405020304" pitchFamily="18" charset="0"/>
                          <a:cs typeface="Times New Roman" panose="02020603050405020304" pitchFamily="18" charset="0"/>
                        </a:rPr>
                        <a:t>Châu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lục</a:t>
                      </a:r>
                      <a:endParaRPr lang="en-US" sz="3200" dirty="0" smtClean="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3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tr>
              <a:tr h="862029">
                <a:tc>
                  <a:txBody>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Châu</a:t>
                      </a:r>
                      <a:r>
                        <a:rPr lang="en-US" sz="3200" b="1" baseline="0" dirty="0" smtClean="0">
                          <a:latin typeface="Times New Roman" panose="02020603050405020304" pitchFamily="18" charset="0"/>
                          <a:cs typeface="Times New Roman" panose="02020603050405020304" pitchFamily="18" charset="0"/>
                        </a:rPr>
                        <a:t> Phi</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r h="834993">
                <a:tc>
                  <a:txBody>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Châu</a:t>
                      </a:r>
                      <a:r>
                        <a:rPr lang="en-US" sz="3200" b="1" baseline="0" dirty="0" smtClean="0">
                          <a:latin typeface="Times New Roman" panose="02020603050405020304" pitchFamily="18" charset="0"/>
                          <a:cs typeface="Times New Roman" panose="02020603050405020304" pitchFamily="18" charset="0"/>
                        </a:rPr>
                        <a:t> </a:t>
                      </a:r>
                      <a:r>
                        <a:rPr lang="en-US" sz="3200" b="1" baseline="0" dirty="0" err="1" smtClean="0">
                          <a:latin typeface="Times New Roman" panose="02020603050405020304" pitchFamily="18" charset="0"/>
                          <a:cs typeface="Times New Roman" panose="02020603050405020304" pitchFamily="18" charset="0"/>
                        </a:rPr>
                        <a:t>Âu</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r h="776539">
                <a:tc>
                  <a:txBody>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Châu</a:t>
                      </a:r>
                      <a:r>
                        <a:rPr lang="en-US" sz="3200" b="1" baseline="0" dirty="0" smtClean="0">
                          <a:latin typeface="Times New Roman" panose="02020603050405020304" pitchFamily="18" charset="0"/>
                          <a:cs typeface="Times New Roman" panose="02020603050405020304" pitchFamily="18" charset="0"/>
                        </a:rPr>
                        <a:t> Nam </a:t>
                      </a:r>
                      <a:r>
                        <a:rPr lang="en-US" sz="3200" b="1" baseline="0" dirty="0" err="1" smtClean="0">
                          <a:latin typeface="Times New Roman" panose="02020603050405020304" pitchFamily="18" charset="0"/>
                          <a:cs typeface="Times New Roman" panose="02020603050405020304" pitchFamily="18" charset="0"/>
                        </a:rPr>
                        <a:t>Cực</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bl>
          </a:graphicData>
        </a:graphic>
      </p:graphicFrame>
      <p:sp>
        <p:nvSpPr>
          <p:cNvPr id="6" name="Rectangle 5"/>
          <p:cNvSpPr/>
          <p:nvPr/>
        </p:nvSpPr>
        <p:spPr>
          <a:xfrm>
            <a:off x="3975920" y="4904240"/>
            <a:ext cx="1982944" cy="479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9B1A9E"/>
                </a:solidFill>
                <a:latin typeface="Times New Roman" panose="02020603050405020304" pitchFamily="18" charset="0"/>
                <a:cs typeface="Times New Roman" panose="02020603050405020304" pitchFamily="18" charset="0"/>
              </a:rPr>
              <a:t>Đới</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Lạnh</a:t>
            </a:r>
            <a:endParaRPr lang="en-US" sz="3200" b="1" dirty="0" smtClean="0">
              <a:solidFill>
                <a:srgbClr val="9B1A9E"/>
              </a:solidFill>
              <a:latin typeface="Times New Roman" panose="02020603050405020304" pitchFamily="18" charset="0"/>
              <a:cs typeface="Times New Roman" panose="02020603050405020304" pitchFamily="18" charset="0"/>
            </a:endParaRPr>
          </a:p>
        </p:txBody>
      </p:sp>
      <p:sp>
        <p:nvSpPr>
          <p:cNvPr id="7" name="Rectangle 6"/>
          <p:cNvSpPr/>
          <p:nvPr/>
        </p:nvSpPr>
        <p:spPr>
          <a:xfrm>
            <a:off x="3975920" y="3238766"/>
            <a:ext cx="1919041" cy="495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9B1A9E"/>
                </a:solidFill>
                <a:latin typeface="Times New Roman" panose="02020603050405020304" pitchFamily="18" charset="0"/>
                <a:cs typeface="Times New Roman" panose="02020603050405020304" pitchFamily="18" charset="0"/>
              </a:rPr>
              <a:t>Đới</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Nóng</a:t>
            </a:r>
            <a:endParaRPr lang="en-US" sz="3200" b="1" dirty="0" smtClean="0">
              <a:solidFill>
                <a:srgbClr val="9B1A9E"/>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75920" y="4071503"/>
            <a:ext cx="2327602" cy="495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9B1A9E"/>
                </a:solidFill>
                <a:latin typeface="Times New Roman" panose="02020603050405020304" pitchFamily="18" charset="0"/>
                <a:cs typeface="Times New Roman" panose="02020603050405020304" pitchFamily="18" charset="0"/>
              </a:rPr>
              <a:t>Đới</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Ôn</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Hòa</a:t>
            </a:r>
            <a:endParaRPr lang="en-US" sz="3200" b="1" dirty="0" smtClean="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8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096" y="0"/>
            <a:ext cx="6556725" cy="661207"/>
          </a:xfrm>
          <a:prstGeom prst="rect">
            <a:avLst/>
          </a:prstGeom>
          <a:no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89169920"/>
              </p:ext>
            </p:extLst>
          </p:nvPr>
        </p:nvGraphicFramePr>
        <p:xfrm>
          <a:off x="162497" y="936223"/>
          <a:ext cx="11835828" cy="5676441"/>
        </p:xfrm>
        <a:graphic>
          <a:graphicData uri="http://schemas.openxmlformats.org/drawingml/2006/table">
            <a:tbl>
              <a:tblPr firstRow="1" bandRow="1">
                <a:tableStyleId>{5C22544A-7EE6-4342-B048-85BDC9FD1C3A}</a:tableStyleId>
              </a:tblPr>
              <a:tblGrid>
                <a:gridCol w="1798209"/>
                <a:gridCol w="3429000"/>
                <a:gridCol w="3429000"/>
                <a:gridCol w="3179619"/>
              </a:tblGrid>
              <a:tr h="606458">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khí</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nóng</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ôn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hòa</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lạnh</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r>
              <a:tr h="1408337">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Phạm</a:t>
                      </a:r>
                      <a:r>
                        <a:rPr lang="en-US" sz="2400" b="1" baseline="0" dirty="0" smtClean="0">
                          <a:solidFill>
                            <a:schemeClr val="tx1"/>
                          </a:solidFill>
                          <a:latin typeface="Times New Roman" panose="02020603050405020304" pitchFamily="18" charset="0"/>
                          <a:cs typeface="Times New Roman" panose="02020603050405020304" pitchFamily="18" charset="0"/>
                        </a:rPr>
                        <a:t> vi</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a:latin typeface="Times New Roman" panose="02020603050405020304" pitchFamily="18" charset="0"/>
                        <a:cs typeface="Times New Roman" panose="02020603050405020304" pitchFamily="18" charset="0"/>
                      </a:endParaRPr>
                    </a:p>
                  </a:txBody>
                  <a:tcPr/>
                </a:tc>
              </a:tr>
              <a:tr h="141880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Khí</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r>
              <a:tr h="1460088">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Thực</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r>
              <a:tr h="782758">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Động</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bl>
          </a:graphicData>
        </a:graphic>
      </p:graphicFrame>
      <p:sp>
        <p:nvSpPr>
          <p:cNvPr id="6" name="Rectangle 5"/>
          <p:cNvSpPr/>
          <p:nvPr/>
        </p:nvSpPr>
        <p:spPr>
          <a:xfrm>
            <a:off x="2042054" y="2998792"/>
            <a:ext cx="3290207" cy="103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smtClean="0">
                <a:solidFill>
                  <a:schemeClr val="tx1"/>
                </a:solidFill>
                <a:latin typeface="Times New Roman" panose="02020603050405020304" pitchFamily="18" charset="0"/>
                <a:cs typeface="Times New Roman" panose="02020603050405020304" pitchFamily="18" charset="0"/>
              </a:rPr>
              <a:t>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nóng, 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cao</a:t>
            </a:r>
            <a:r>
              <a:rPr lang="nl-NL" sz="2200" b="1" dirty="0" smtClean="0">
                <a:solidFill>
                  <a:schemeClr val="tx1"/>
                </a:solidFill>
                <a:latin typeface="Times New Roman" panose="02020603050405020304" pitchFamily="18" charset="0"/>
                <a:cs typeface="Times New Roman" panose="02020603050405020304" pitchFamily="18" charset="0"/>
              </a:rPr>
              <a:t>, chế độ mưa khác nhau tùy khu vực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510887" y="2998792"/>
            <a:ext cx="3290207" cy="130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200" b="1" dirty="0" smtClean="0">
                <a:solidFill>
                  <a:schemeClr val="tx1"/>
                </a:solidFill>
                <a:latin typeface="Times New Roman" panose="02020603050405020304" pitchFamily="18" charset="0"/>
                <a:cs typeface="Times New Roman" panose="02020603050405020304" pitchFamily="18" charset="0"/>
              </a:rPr>
              <a:t>Mang tính chất trung gian giữa đới nóng và lạnh, thời tiết hay thay đổi thất thường. </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8933951" y="2953811"/>
            <a:ext cx="2967839" cy="139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Khắc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nghiệt</a:t>
            </a:r>
            <a:r>
              <a:rPr lang="en-US" sz="2200" b="1" dirty="0" smtClean="0">
                <a:solidFill>
                  <a:schemeClr val="tx1"/>
                </a:solidFill>
                <a:latin typeface="Times New Roman" panose="02020603050405020304" pitchFamily="18" charset="0"/>
                <a:cs typeface="Times New Roman" panose="02020603050405020304" pitchFamily="18" charset="0"/>
              </a:rPr>
              <a:t>. 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vi-VN" sz="2200" b="1" dirty="0" smtClean="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trung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bình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lượng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mưa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rất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nl-NL" sz="2200" b="1" dirty="0" smtClean="0">
                <a:solidFill>
                  <a:schemeClr val="tx1"/>
                </a:solidFill>
                <a:latin typeface="Times New Roman" panose="02020603050405020304" pitchFamily="18" charset="0"/>
                <a:cs typeface="Times New Roman" panose="02020603050405020304" pitchFamily="18" charset="0"/>
              </a:rPr>
              <a:t>. </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042054" y="1519944"/>
            <a:ext cx="3290207" cy="137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Trải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thành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một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liên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tục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bao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quanh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Trái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Đất</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446811" y="1557560"/>
            <a:ext cx="3290207" cy="105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Nằm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nóng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933950" y="1601768"/>
            <a:ext cx="2967840" cy="746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về</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phía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933950" y="4637883"/>
            <a:ext cx="2967840"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Nghèo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nàn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chủ</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yếu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a:t>
            </a:r>
            <a:r>
              <a:rPr lang="en-US" sz="2200" b="1" dirty="0" err="1" smtClean="0">
                <a:solidFill>
                  <a:schemeClr val="tx1"/>
                </a:solidFill>
                <a:latin typeface="Times New Roman" panose="02020603050405020304" pitchFamily="18" charset="0"/>
                <a:cs typeface="Times New Roman" panose="02020603050405020304" pitchFamily="18" charset="0"/>
              </a:rPr>
              <a:t>ây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lùn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xen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rêu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địa</a:t>
            </a:r>
            <a:r>
              <a:rPr lang="en-US" sz="2200" b="1" dirty="0" smtClean="0">
                <a:solidFill>
                  <a:schemeClr val="tx1"/>
                </a:solidFill>
                <a:latin typeface="Times New Roman" panose="02020603050405020304" pitchFamily="18" charset="0"/>
                <a:cs typeface="Times New Roman" panose="02020603050405020304" pitchFamily="18" charset="0"/>
              </a:rPr>
              <a:t> y.</a:t>
            </a:r>
          </a:p>
        </p:txBody>
      </p:sp>
      <p:sp>
        <p:nvSpPr>
          <p:cNvPr id="13" name="Rectangle 12"/>
          <p:cNvSpPr/>
          <p:nvPr/>
        </p:nvSpPr>
        <p:spPr>
          <a:xfrm>
            <a:off x="8801094" y="5893194"/>
            <a:ext cx="3100696"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Gấu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trắng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hải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cẩu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voi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chim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cụt</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2042053" y="5835631"/>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Phong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phú</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dạng</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82252" y="4486981"/>
            <a:ext cx="3290207" cy="134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chemeClr val="tx1"/>
                </a:solidFill>
                <a:latin typeface="Times New Roman" panose="02020603050405020304" pitchFamily="18" charset="0"/>
                <a:cs typeface="Times New Roman" panose="02020603050405020304" pitchFamily="18" charset="0"/>
              </a:rPr>
              <a:t>Phong phú, đa dạng: rừng mưa nhiệt đới, rừng nhiệt đới gió mùa, xa van,...</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446811" y="4637883"/>
            <a:ext cx="3290207" cy="9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Thay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đổi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Tây</a:t>
            </a:r>
            <a:r>
              <a:rPr lang="en-US" sz="2200" b="1" dirty="0" smtClean="0">
                <a:solidFill>
                  <a:schemeClr val="tx1"/>
                </a:solidFill>
                <a:latin typeface="Times New Roman" panose="02020603050405020304" pitchFamily="18" charset="0"/>
                <a:cs typeface="Times New Roman" panose="02020603050405020304" pitchFamily="18" charset="0"/>
              </a:rPr>
              <a:t> sang </a:t>
            </a:r>
            <a:r>
              <a:rPr lang="en-US" sz="2200" b="1" dirty="0" err="1" smtClean="0">
                <a:solidFill>
                  <a:schemeClr val="tx1"/>
                </a:solidFill>
                <a:latin typeface="Times New Roman" panose="02020603050405020304" pitchFamily="18" charset="0"/>
                <a:cs typeface="Times New Roman" panose="02020603050405020304" pitchFamily="18" charset="0"/>
              </a:rPr>
              <a:t>Đông</a:t>
            </a:r>
            <a:r>
              <a:rPr lang="en-US" sz="2200" b="1" dirty="0" smtClean="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Rừng taiga, cây hỗn hợp, rừng lá cứng, thảo nguyên</a:t>
            </a:r>
            <a:r>
              <a:rPr lang="vi-VN" sz="2200" b="1" dirty="0" smtClean="0">
                <a:solidFill>
                  <a:schemeClr val="tx1"/>
                </a:solidFill>
                <a:latin typeface="Times New Roman" panose="02020603050405020304" pitchFamily="18" charset="0"/>
                <a:cs typeface="Times New Roman" panose="02020603050405020304" pitchFamily="18" charset="0"/>
              </a:rPr>
              <a:t>,...</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5421573" y="5891740"/>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Hươu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chó</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sói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loài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gặm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nhắm</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888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3651914"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III. </a:t>
            </a:r>
            <a:r>
              <a:rPr lang="en-US" sz="3200" b="1" dirty="0" err="1" smtClean="0">
                <a:solidFill>
                  <a:srgbClr val="9B1A9E"/>
                </a:solidFill>
                <a:latin typeface="Times New Roman" panose="02020603050405020304" pitchFamily="18" charset="0"/>
                <a:cs typeface="Times New Roman" panose="02020603050405020304" pitchFamily="18" charset="0"/>
              </a:rPr>
              <a:t>Rừng</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nhiệt</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đới</a:t>
            </a:r>
            <a:endParaRPr lang="en-GB" sz="32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7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22" y="83127"/>
            <a:ext cx="4794914" cy="1015663"/>
          </a:xfrm>
          <a:prstGeom prst="rect">
            <a:avLst/>
          </a:prstGeom>
          <a:noFill/>
        </p:spPr>
        <p:txBody>
          <a:bodyPr wrap="square">
            <a:spAutoFit/>
          </a:bodyPr>
          <a:lstStyle/>
          <a:p>
            <a:pPr>
              <a:lnSpc>
                <a:spcPct val="150000"/>
              </a:lnSpc>
              <a:defRPr/>
            </a:pPr>
            <a:r>
              <a:rPr lang="en-US" sz="4000" b="1" dirty="0" smtClean="0">
                <a:solidFill>
                  <a:srgbClr val="9B1A9E"/>
                </a:solidFill>
                <a:latin typeface="Times New Roman" panose="02020603050405020304" pitchFamily="18" charset="0"/>
                <a:cs typeface="Times New Roman" panose="02020603050405020304" pitchFamily="18" charset="0"/>
              </a:rPr>
              <a:t>III. </a:t>
            </a:r>
            <a:r>
              <a:rPr lang="en-US" sz="4000" b="1" dirty="0" err="1" smtClean="0">
                <a:solidFill>
                  <a:srgbClr val="9B1A9E"/>
                </a:solidFill>
                <a:latin typeface="Times New Roman" panose="02020603050405020304" pitchFamily="18" charset="0"/>
                <a:cs typeface="Times New Roman" panose="02020603050405020304" pitchFamily="18" charset="0"/>
              </a:rPr>
              <a:t>Rừng</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nhiệt</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44284" y="0"/>
            <a:ext cx="5647716" cy="6764482"/>
          </a:xfrm>
          <a:prstGeom prst="rect">
            <a:avLst/>
          </a:prstGeom>
        </p:spPr>
      </p:pic>
      <p:sp>
        <p:nvSpPr>
          <p:cNvPr id="4" name="Rectangle 3"/>
          <p:cNvSpPr/>
          <p:nvPr/>
        </p:nvSpPr>
        <p:spPr>
          <a:xfrm>
            <a:off x="273628" y="1098790"/>
            <a:ext cx="6096000" cy="4524315"/>
          </a:xfrm>
          <a:prstGeom prst="rect">
            <a:avLst/>
          </a:prstGeom>
        </p:spPr>
        <p:txBody>
          <a:bodyPr>
            <a:spAutoFit/>
          </a:bodyPr>
          <a:lstStyle/>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Điều kiện khí hậu ở vùng nhiệt đới như thế nào?</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Có những kiểu rừng chính nào ở vùng nhiệt đới?</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20.4,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98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283" y="83127"/>
            <a:ext cx="4794914" cy="1015663"/>
          </a:xfrm>
          <a:prstGeom prst="rect">
            <a:avLst/>
          </a:prstGeom>
          <a:noFill/>
        </p:spPr>
        <p:txBody>
          <a:bodyPr wrap="square">
            <a:spAutoFit/>
          </a:bodyPr>
          <a:lstStyle/>
          <a:p>
            <a:pPr>
              <a:lnSpc>
                <a:spcPct val="150000"/>
              </a:lnSpc>
              <a:defRPr/>
            </a:pPr>
            <a:r>
              <a:rPr lang="en-US" sz="4000" b="1" dirty="0" smtClean="0">
                <a:solidFill>
                  <a:srgbClr val="9B1A9E"/>
                </a:solidFill>
                <a:latin typeface="Times New Roman" panose="02020603050405020304" pitchFamily="18" charset="0"/>
                <a:cs typeface="Times New Roman" panose="02020603050405020304" pitchFamily="18" charset="0"/>
              </a:rPr>
              <a:t>III. </a:t>
            </a:r>
            <a:r>
              <a:rPr lang="en-US" sz="4000" b="1" dirty="0" err="1" smtClean="0">
                <a:solidFill>
                  <a:srgbClr val="9B1A9E"/>
                </a:solidFill>
                <a:latin typeface="Times New Roman" panose="02020603050405020304" pitchFamily="18" charset="0"/>
                <a:cs typeface="Times New Roman" panose="02020603050405020304" pitchFamily="18" charset="0"/>
              </a:rPr>
              <a:t>Rừng</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nhiệt</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1283" y="1098790"/>
            <a:ext cx="9055198" cy="584775"/>
          </a:xfrm>
          <a:prstGeom prst="rect">
            <a:avLst/>
          </a:prstGeom>
        </p:spPr>
        <p:txBody>
          <a:bodyPr wrap="square">
            <a:spAutoFit/>
          </a:bodyPr>
          <a:lstStyle/>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Điều kiện khí hậu ở vùng nhiệt đới như thế nào?</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01283" y="1841242"/>
            <a:ext cx="11081636" cy="4524315"/>
          </a:xfrm>
          <a:prstGeom prst="rect">
            <a:avLst/>
          </a:prstGeom>
        </p:spPr>
        <p:txBody>
          <a:bodyPr wrap="square">
            <a:spAutoFit/>
          </a:bodyPr>
          <a:lstStyle/>
          <a:p>
            <a:pPr algn="just"/>
            <a:r>
              <a:rPr lang="en-US" sz="3200" b="1" dirty="0" smtClean="0">
                <a:solidFill>
                  <a:srgbClr val="202122"/>
                </a:solidFill>
                <a:latin typeface="+mj-lt"/>
              </a:rPr>
              <a:t>- </a:t>
            </a:r>
            <a:r>
              <a:rPr lang="vi-VN" sz="3200" b="1" dirty="0" smtClean="0">
                <a:solidFill>
                  <a:srgbClr val="202122"/>
                </a:solidFill>
                <a:latin typeface="+mj-lt"/>
              </a:rPr>
              <a:t>Khí </a:t>
            </a:r>
            <a:r>
              <a:rPr lang="vi-VN" sz="3200" b="1" dirty="0">
                <a:solidFill>
                  <a:srgbClr val="202122"/>
                </a:solidFill>
                <a:latin typeface="+mj-lt"/>
              </a:rPr>
              <a:t>hậu nhiệt </a:t>
            </a:r>
            <a:r>
              <a:rPr lang="vi-VN" sz="3200" b="1" dirty="0" smtClean="0">
                <a:solidFill>
                  <a:srgbClr val="202122"/>
                </a:solidFill>
                <a:latin typeface="+mj-lt"/>
              </a:rPr>
              <a:t>đới</a:t>
            </a:r>
            <a:r>
              <a:rPr lang="vi-VN" sz="3200" b="1" dirty="0">
                <a:solidFill>
                  <a:srgbClr val="202122"/>
                </a:solidFill>
                <a:latin typeface="+mj-lt"/>
              </a:rPr>
              <a:t> là loại khí </a:t>
            </a:r>
            <a:r>
              <a:rPr lang="vi-VN" sz="3200" b="1" dirty="0" smtClean="0">
                <a:solidFill>
                  <a:srgbClr val="202122"/>
                </a:solidFill>
                <a:latin typeface="+mj-lt"/>
              </a:rPr>
              <a:t>hậu</a:t>
            </a:r>
            <a:r>
              <a:rPr lang="en-US" sz="3200" b="1" dirty="0" smtClean="0">
                <a:solidFill>
                  <a:srgbClr val="202122"/>
                </a:solidFill>
                <a:latin typeface="+mj-lt"/>
              </a:rPr>
              <a:t> </a:t>
            </a:r>
            <a:r>
              <a:rPr lang="en-US" sz="3200" b="1" dirty="0" err="1" smtClean="0">
                <a:solidFill>
                  <a:srgbClr val="202122"/>
                </a:solidFill>
                <a:latin typeface="Times New Roman" panose="02020603050405020304" pitchFamily="18" charset="0"/>
                <a:cs typeface="Times New Roman" panose="02020603050405020304" pitchFamily="18" charset="0"/>
              </a:rPr>
              <a:t>đặc</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trưng</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bởi</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nhiệt</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độ</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cao</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quanh</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năm</a:t>
            </a:r>
            <a:r>
              <a:rPr lang="vi-VN" sz="3200" b="1" dirty="0" smtClean="0">
                <a:solidFill>
                  <a:srgbClr val="202122"/>
                </a:solidFill>
                <a:latin typeface="Times New Roman" panose="02020603050405020304" pitchFamily="18" charset="0"/>
                <a:cs typeface="Times New Roman" panose="02020603050405020304" pitchFamily="18" charset="0"/>
              </a:rPr>
              <a:t>, </a:t>
            </a:r>
            <a:r>
              <a:rPr lang="vi-VN" sz="3200" b="1" dirty="0">
                <a:solidFill>
                  <a:srgbClr val="202122"/>
                </a:solidFill>
                <a:latin typeface="Times New Roman" panose="02020603050405020304" pitchFamily="18" charset="0"/>
                <a:cs typeface="Times New Roman" panose="02020603050405020304" pitchFamily="18" charset="0"/>
              </a:rPr>
              <a:t>trong </a:t>
            </a:r>
            <a:r>
              <a:rPr lang="en-US" sz="3200" b="1" dirty="0" err="1" smtClean="0">
                <a:solidFill>
                  <a:srgbClr val="202122"/>
                </a:solidFill>
                <a:latin typeface="Times New Roman" panose="02020603050405020304" pitchFamily="18" charset="0"/>
                <a:cs typeface="Times New Roman" panose="02020603050405020304" pitchFamily="18" charset="0"/>
              </a:rPr>
              <a:t>năm</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có</a:t>
            </a:r>
            <a:r>
              <a:rPr lang="en-US" sz="3200" b="1" dirty="0" smtClean="0">
                <a:solidFill>
                  <a:srgbClr val="202122"/>
                </a:solidFill>
                <a:latin typeface="Times New Roman" panose="02020603050405020304" pitchFamily="18" charset="0"/>
                <a:cs typeface="Times New Roman" panose="02020603050405020304" pitchFamily="18" charset="0"/>
              </a:rPr>
              <a:t> 1 </a:t>
            </a:r>
            <a:r>
              <a:rPr lang="en-US" sz="3200" b="1" dirty="0" err="1" smtClean="0">
                <a:solidFill>
                  <a:srgbClr val="202122"/>
                </a:solidFill>
                <a:latin typeface="Times New Roman" panose="02020603050405020304" pitchFamily="18" charset="0"/>
                <a:cs typeface="Times New Roman" panose="02020603050405020304" pitchFamily="18" charset="0"/>
              </a:rPr>
              <a:t>thời</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kì</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khô</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hạn</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kéo</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khoảng</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9 </a:t>
            </a:r>
            <a:r>
              <a:rPr lang="en-US" sz="3200" b="1" dirty="0" err="1" smtClean="0">
                <a:latin typeface="Times New Roman" panose="02020603050405020304" pitchFamily="18" charset="0"/>
                <a:cs typeface="Times New Roman" panose="02020603050405020304" pitchFamily="18" charset="0"/>
              </a:rPr>
              <a:t>tháng</a:t>
            </a:r>
            <a:r>
              <a:rPr lang="en-US" sz="3200" b="1" dirty="0" smtClean="0">
                <a:solidFill>
                  <a:srgbClr val="202122"/>
                </a:solidFill>
                <a:latin typeface="Times New Roman" panose="02020603050405020304" pitchFamily="18" charset="0"/>
                <a:cs typeface="Times New Roman" panose="02020603050405020304" pitchFamily="18" charset="0"/>
              </a:rPr>
              <a:t>, </a:t>
            </a:r>
            <a:r>
              <a:rPr lang="vi-VN" sz="3200" b="1" dirty="0" smtClean="0">
                <a:solidFill>
                  <a:srgbClr val="202122"/>
                </a:solidFill>
                <a:latin typeface="Times New Roman" panose="02020603050405020304" pitchFamily="18" charset="0"/>
                <a:cs typeface="Times New Roman" panose="02020603050405020304" pitchFamily="18" charset="0"/>
              </a:rPr>
              <a:t>thường </a:t>
            </a:r>
            <a:r>
              <a:rPr lang="vi-VN" sz="3200" b="1" dirty="0">
                <a:solidFill>
                  <a:srgbClr val="202122"/>
                </a:solidFill>
                <a:latin typeface="Times New Roman" panose="02020603050405020304" pitchFamily="18" charset="0"/>
                <a:cs typeface="Times New Roman" panose="02020603050405020304" pitchFamily="18" charset="0"/>
              </a:rPr>
              <a:t>không có sương giá và những thay đổi về góc mặt trời là nhỏ do chúng chiếm vĩ độ thấp. </a:t>
            </a:r>
            <a:r>
              <a:rPr lang="vi-VN" sz="3200" b="1" dirty="0" smtClean="0">
                <a:solidFill>
                  <a:srgbClr val="202122"/>
                </a:solidFill>
                <a:latin typeface="Times New Roman" panose="02020603050405020304" pitchFamily="18" charset="0"/>
                <a:cs typeface="Times New Roman" panose="02020603050405020304" pitchFamily="18" charset="0"/>
              </a:rPr>
              <a:t>Ánh </a:t>
            </a:r>
            <a:r>
              <a:rPr lang="vi-VN" sz="3200" b="1" dirty="0">
                <a:solidFill>
                  <a:srgbClr val="202122"/>
                </a:solidFill>
                <a:latin typeface="Times New Roman" panose="02020603050405020304" pitchFamily="18" charset="0"/>
                <a:cs typeface="Times New Roman" panose="02020603050405020304" pitchFamily="18" charset="0"/>
              </a:rPr>
              <a:t>nắng mặt trời tại các vùng này khá gay gắt</a:t>
            </a:r>
            <a:r>
              <a:rPr lang="vi-VN" sz="3200" b="1" dirty="0" smtClean="0">
                <a:solidFill>
                  <a:srgbClr val="202122"/>
                </a:solidFill>
                <a:latin typeface="Times New Roman" panose="02020603050405020304" pitchFamily="18" charset="0"/>
                <a:cs typeface="Times New Roman" panose="02020603050405020304" pitchFamily="18" charset="0"/>
              </a:rPr>
              <a:t>.</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Tuy</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nóng</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quanh</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năm</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nhưng</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vẫn</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có</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sự</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thay</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đổi</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theo</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mùa</a:t>
            </a:r>
            <a:r>
              <a:rPr lang="en-US" sz="3200" b="1" dirty="0" smtClean="0">
                <a:solidFill>
                  <a:srgbClr val="202122"/>
                </a:solidFill>
                <a:latin typeface="Times New Roman" panose="02020603050405020304" pitchFamily="18" charset="0"/>
                <a:cs typeface="Times New Roman" panose="02020603050405020304" pitchFamily="18" charset="0"/>
              </a:rPr>
              <a:t>.</a:t>
            </a:r>
            <a:endParaRPr lang="vi-VN" sz="3200" b="1" dirty="0">
              <a:solidFill>
                <a:srgbClr val="202122"/>
              </a:solidFill>
              <a:latin typeface="Times New Roman" panose="02020603050405020304" pitchFamily="18" charset="0"/>
              <a:cs typeface="Times New Roman" panose="02020603050405020304" pitchFamily="18" charset="0"/>
            </a:endParaRPr>
          </a:p>
          <a:p>
            <a:pPr algn="just"/>
            <a:r>
              <a:rPr lang="en-US" sz="3200" b="1" dirty="0" smtClean="0">
                <a:solidFill>
                  <a:srgbClr val="202122"/>
                </a:solidFill>
                <a:latin typeface="Times New Roman" panose="02020603050405020304" pitchFamily="18" charset="0"/>
                <a:cs typeface="Times New Roman" panose="02020603050405020304" pitchFamily="18" charset="0"/>
              </a:rPr>
              <a:t>-</a:t>
            </a:r>
            <a:r>
              <a:rPr lang="vi-VN" sz="3200" b="1" dirty="0">
                <a:solidFill>
                  <a:srgbClr val="202122"/>
                </a:solidFill>
                <a:latin typeface="Times New Roman" panose="02020603050405020304" pitchFamily="18" charset="0"/>
                <a:cs typeface="Times New Roman" panose="02020603050405020304" pitchFamily="18" charset="0"/>
              </a:rPr>
              <a:t> </a:t>
            </a:r>
            <a:r>
              <a:rPr lang="en-US" sz="3200" b="1" dirty="0" smtClean="0">
                <a:solidFill>
                  <a:srgbClr val="202122"/>
                </a:solidFill>
                <a:latin typeface="Times New Roman" panose="02020603050405020304" pitchFamily="18" charset="0"/>
                <a:cs typeface="Times New Roman" panose="02020603050405020304" pitchFamily="18" charset="0"/>
              </a:rPr>
              <a:t>T</a:t>
            </a:r>
            <a:r>
              <a:rPr lang="vi-VN" sz="3200" b="1" dirty="0" smtClean="0">
                <a:solidFill>
                  <a:srgbClr val="202122"/>
                </a:solidFill>
                <a:latin typeface="Times New Roman" panose="02020603050405020304" pitchFamily="18" charset="0"/>
                <a:cs typeface="Times New Roman" panose="02020603050405020304" pitchFamily="18" charset="0"/>
              </a:rPr>
              <a:t>hường </a:t>
            </a:r>
            <a:r>
              <a:rPr lang="vi-VN" sz="3200" b="1" dirty="0">
                <a:solidFill>
                  <a:srgbClr val="202122"/>
                </a:solidFill>
                <a:latin typeface="Times New Roman" panose="02020603050405020304" pitchFamily="18" charset="0"/>
                <a:cs typeface="Times New Roman" panose="02020603050405020304" pitchFamily="18" charset="0"/>
              </a:rPr>
              <a:t>chỉ có hai mùa: mùa mưa và mùa khô. </a:t>
            </a:r>
            <a:r>
              <a:rPr lang="en-US" sz="3200" b="1" dirty="0" err="1" smtClean="0">
                <a:latin typeface="Times New Roman" panose="02020603050405020304" pitchFamily="18" charset="0"/>
                <a:cs typeface="Times New Roman" panose="02020603050405020304" pitchFamily="18" charset="0"/>
              </a:rPr>
              <a:t>Lượng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mưa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bình</a:t>
            </a:r>
            <a:r>
              <a:rPr lang="en-US" sz="3200" b="1" dirty="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khoảng 500</a:t>
            </a:r>
            <a:r>
              <a:rPr lang="en-US" sz="3200" b="1" dirty="0" smtClean="0">
                <a:latin typeface="Times New Roman" panose="02020603050405020304" pitchFamily="18" charset="0"/>
                <a:cs typeface="Times New Roman" panose="02020603050405020304" pitchFamily="18" charset="0"/>
              </a:rPr>
              <a:t>mm </a:t>
            </a:r>
            <a:r>
              <a:rPr lang="en-US" sz="3200" b="1" dirty="0" err="1" smtClean="0">
                <a:latin typeface="Times New Roman" panose="02020603050405020304" pitchFamily="18" charset="0"/>
                <a:cs typeface="Times New Roman" panose="02020603050405020304" pitchFamily="18" charset="0"/>
              </a:rPr>
              <a:t>đến</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1500mm </a:t>
            </a:r>
            <a:r>
              <a:rPr lang="en-US" sz="3200" b="1" dirty="0" err="1" smtClean="0">
                <a:latin typeface="Times New Roman" panose="02020603050405020304" pitchFamily="18" charset="0"/>
                <a:cs typeface="Times New Roman" panose="02020603050405020304" pitchFamily="18" charset="0"/>
              </a:rPr>
              <a:t>chủ</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yếu</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tập </a:t>
            </a:r>
            <a:r>
              <a:rPr lang="vi-VN" sz="3200" b="1" dirty="0">
                <a:latin typeface="Times New Roman" panose="02020603050405020304" pitchFamily="18" charset="0"/>
                <a:cs typeface="Times New Roman" panose="02020603050405020304" pitchFamily="18" charset="0"/>
              </a:rPr>
              <a:t>trung vào mùa mưa</a:t>
            </a:r>
            <a:r>
              <a:rPr lang="vi-VN"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Lượng mưa thay đổi từ xích đạo về chí tuyến. </a:t>
            </a:r>
          </a:p>
        </p:txBody>
      </p:sp>
    </p:spTree>
    <p:extLst>
      <p:ext uri="{BB962C8B-B14F-4D97-AF65-F5344CB8AC3E}">
        <p14:creationId xmlns:p14="http://schemas.microsoft.com/office/powerpoint/2010/main" val="427275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2" y="341099"/>
            <a:ext cx="3156115" cy="61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7" y="341099"/>
            <a:ext cx="4763845" cy="3453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Thực vậ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2" y="341099"/>
            <a:ext cx="3685357" cy="61991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eo Núi Thung Lũng Cao Rừng Lá Kim - Ảnh miễn phí trê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90" y="341099"/>
            <a:ext cx="4741682" cy="35603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descr="Trảng cỏ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027" y="341099"/>
            <a:ext cx="4763845" cy="356032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3456027" y="3876979"/>
            <a:ext cx="4741682" cy="2640723"/>
          </a:xfrm>
          <a:prstGeom prst="rect">
            <a:avLst/>
          </a:prstGeom>
          <a:solidFill>
            <a:schemeClr val="accent4">
              <a:lumMod val="20000"/>
              <a:lumOff val="80000"/>
            </a:schemeClr>
          </a:solidFill>
        </p:spPr>
        <p:txBody>
          <a:bodyPr wrap="square">
            <a:spAutoFit/>
          </a:bodyPr>
          <a:lstStyle/>
          <a:p>
            <a:pPr algn="just">
              <a:lnSpc>
                <a:spcPct val="120000"/>
              </a:lnSpc>
            </a:pP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cơ</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thể</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tồn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tại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phát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triển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ở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môi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trường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khác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nhau</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đã</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tạo</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khác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biệt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tính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Trái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Đất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Vậy</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Trái</a:t>
            </a:r>
            <a:r>
              <a:rPr lang="en-US" altLang="zh-CN" sz="2300" b="1" dirty="0"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Đất</a:t>
            </a:r>
            <a:r>
              <a:rPr lang="en-US" altLang="zh-CN" sz="2300" b="1" dirty="0"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biểu</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hiện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như</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thế</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nào</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a:t>
            </a:r>
            <a:endParaRPr lang="zh-CN" altLang="en-US"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506805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barn(inVertical)">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randombar(horizontal)">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1000" fill="hold"/>
                                        <p:tgtEl>
                                          <p:spTgt spid="98"/>
                                        </p:tgtEl>
                                        <p:attrNameLst>
                                          <p:attrName>ppt_w</p:attrName>
                                        </p:attrNameLst>
                                      </p:cBhvr>
                                      <p:tavLst>
                                        <p:tav tm="0">
                                          <p:val>
                                            <p:fltVal val="0"/>
                                          </p:val>
                                        </p:tav>
                                        <p:tav tm="100000">
                                          <p:val>
                                            <p:strVal val="#ppt_w"/>
                                          </p:val>
                                        </p:tav>
                                      </p:tavLst>
                                    </p:anim>
                                    <p:anim calcmode="lin" valueType="num">
                                      <p:cBhvr>
                                        <p:cTn id="33" dur="1000" fill="hold"/>
                                        <p:tgtEl>
                                          <p:spTgt spid="98"/>
                                        </p:tgtEl>
                                        <p:attrNameLst>
                                          <p:attrName>ppt_h</p:attrName>
                                        </p:attrNameLst>
                                      </p:cBhvr>
                                      <p:tavLst>
                                        <p:tav tm="0">
                                          <p:val>
                                            <p:fltVal val="0"/>
                                          </p:val>
                                        </p:tav>
                                        <p:tav tm="100000">
                                          <p:val>
                                            <p:strVal val="#ppt_h"/>
                                          </p:val>
                                        </p:tav>
                                      </p:tavLst>
                                    </p:anim>
                                    <p:anim calcmode="lin" valueType="num">
                                      <p:cBhvr>
                                        <p:cTn id="34" dur="1000" fill="hold"/>
                                        <p:tgtEl>
                                          <p:spTgt spid="98"/>
                                        </p:tgtEl>
                                        <p:attrNameLst>
                                          <p:attrName>style.rotation</p:attrName>
                                        </p:attrNameLst>
                                      </p:cBhvr>
                                      <p:tavLst>
                                        <p:tav tm="0">
                                          <p:val>
                                            <p:fltVal val="90"/>
                                          </p:val>
                                        </p:tav>
                                        <p:tav tm="100000">
                                          <p:val>
                                            <p:fltVal val="0"/>
                                          </p:val>
                                        </p:tav>
                                      </p:tavLst>
                                    </p:anim>
                                    <p:animEffect transition="in" filter="fade">
                                      <p:cBhvr>
                                        <p:cTn id="35"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730" y="53508"/>
            <a:ext cx="4794914" cy="1015663"/>
          </a:xfrm>
          <a:prstGeom prst="rect">
            <a:avLst/>
          </a:prstGeom>
          <a:noFill/>
        </p:spPr>
        <p:txBody>
          <a:bodyPr wrap="square">
            <a:spAutoFit/>
          </a:bodyPr>
          <a:lstStyle/>
          <a:p>
            <a:pPr>
              <a:lnSpc>
                <a:spcPct val="150000"/>
              </a:lnSpc>
              <a:defRPr/>
            </a:pPr>
            <a:r>
              <a:rPr lang="en-US" sz="4000" b="1" dirty="0" smtClean="0">
                <a:solidFill>
                  <a:srgbClr val="9B1A9E"/>
                </a:solidFill>
                <a:latin typeface="Times New Roman" panose="02020603050405020304" pitchFamily="18" charset="0"/>
                <a:cs typeface="Times New Roman" panose="02020603050405020304" pitchFamily="18" charset="0"/>
              </a:rPr>
              <a:t>III. </a:t>
            </a:r>
            <a:r>
              <a:rPr lang="en-US" sz="4000" b="1" dirty="0" err="1" smtClean="0">
                <a:solidFill>
                  <a:srgbClr val="9B1A9E"/>
                </a:solidFill>
                <a:latin typeface="Times New Roman" panose="02020603050405020304" pitchFamily="18" charset="0"/>
                <a:cs typeface="Times New Roman" panose="02020603050405020304" pitchFamily="18" charset="0"/>
              </a:rPr>
              <a:t>Rừng</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nhiệt</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sp>
        <p:nvSpPr>
          <p:cNvPr id="4" name="Rectangle 3"/>
          <p:cNvSpPr/>
          <p:nvPr/>
        </p:nvSpPr>
        <p:spPr>
          <a:xfrm>
            <a:off x="593314" y="1200404"/>
            <a:ext cx="5677516" cy="1077218"/>
          </a:xfrm>
          <a:prstGeom prst="rect">
            <a:avLst/>
          </a:prstGeom>
        </p:spPr>
        <p:txBody>
          <a:bodyPr wrap="square">
            <a:spAutoFit/>
          </a:bodyPr>
          <a:lstStyle/>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Có những kiểu rừng chính nào ở vùng nhiệt đới?</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93314" y="2554771"/>
            <a:ext cx="5164134" cy="3539430"/>
          </a:xfrm>
          <a:prstGeom prst="rect">
            <a:avLst/>
          </a:prstGeom>
        </p:spPr>
        <p:txBody>
          <a:bodyPr wrap="square">
            <a:spAutoFit/>
          </a:bodyPr>
          <a:lstStyle/>
          <a:p>
            <a:pPr marL="457200" indent="-457200" algn="just">
              <a:spcAft>
                <a:spcPts val="0"/>
              </a:spcAf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x</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en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rụng</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lá</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Bạn có biết, vì sao rừng nhiệt đới Amazon lại có tên là Amaz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260" y="0"/>
            <a:ext cx="5664739" cy="3212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ừng mưa nhiệt đới Trung Phi dễ bị tổn thương bởi biến đổi khí hậ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260" y="3212328"/>
            <a:ext cx="5664739" cy="364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37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randombar(horizontal)">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22" y="83127"/>
            <a:ext cx="3527223"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III. </a:t>
            </a:r>
            <a:r>
              <a:rPr lang="en-US" sz="3200" b="1" dirty="0" err="1" smtClean="0">
                <a:solidFill>
                  <a:srgbClr val="9B1A9E"/>
                </a:solidFill>
                <a:latin typeface="Times New Roman" panose="02020603050405020304" pitchFamily="18" charset="0"/>
                <a:cs typeface="Times New Roman" panose="02020603050405020304" pitchFamily="18" charset="0"/>
              </a:rPr>
              <a:t>Rừng</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nhiệt</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đới</a:t>
            </a:r>
            <a:endParaRPr lang="en-GB" sz="32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44284" y="0"/>
            <a:ext cx="5647716" cy="6764482"/>
          </a:xfrm>
          <a:prstGeom prst="rect">
            <a:avLst/>
          </a:prstGeom>
        </p:spPr>
      </p:pic>
      <p:sp>
        <p:nvSpPr>
          <p:cNvPr id="4" name="Rectangle 3"/>
          <p:cNvSpPr/>
          <p:nvPr/>
        </p:nvSpPr>
        <p:spPr>
          <a:xfrm>
            <a:off x="273628" y="825638"/>
            <a:ext cx="6270656" cy="954107"/>
          </a:xfrm>
          <a:prstGeom prst="rect">
            <a:avLst/>
          </a:prstGeom>
        </p:spPr>
        <p:txBody>
          <a:bodyPr wrap="square">
            <a:spAutoFit/>
          </a:bodyPr>
          <a:lstStyle/>
          <a:p>
            <a:pPr algn="just">
              <a:spcAft>
                <a:spcPts val="0"/>
              </a:spcAft>
            </a:pP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20.4,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73628" y="1779745"/>
            <a:ext cx="6096000" cy="4832092"/>
          </a:xfrm>
          <a:prstGeom prst="rect">
            <a:avLst/>
          </a:prstGeom>
        </p:spPr>
        <p:txBody>
          <a:bodyPr>
            <a:spAutoFit/>
          </a:bodyPr>
          <a:lstStyle/>
          <a:p>
            <a:pPr algn="just"/>
            <a:r>
              <a:rPr lang="vi-VN" sz="2800" b="1" dirty="0">
                <a:solidFill>
                  <a:srgbClr val="202122"/>
                </a:solidFill>
                <a:latin typeface="Times New Roman" panose="02020603050405020304" pitchFamily="18" charset="0"/>
                <a:cs typeface="Times New Roman" panose="02020603050405020304" pitchFamily="18" charset="0"/>
              </a:rPr>
              <a:t>Rừng mưa nhiệt đới được chia làm các tầng khác nhau, hay còn gọi là lớp, với thảm thực vật được cấu tạo thành một mô hình chiều dọc thẳng đứng từ mặt đất đến tán rừng: tầng cỏ quyết, tầng cây </a:t>
            </a:r>
            <a:r>
              <a:rPr lang="vi-VN" sz="2800" b="1" dirty="0" smtClean="0">
                <a:solidFill>
                  <a:srgbClr val="202122"/>
                </a:solidFill>
                <a:latin typeface="Times New Roman" panose="02020603050405020304" pitchFamily="18" charset="0"/>
                <a:cs typeface="Times New Roman" panose="02020603050405020304" pitchFamily="18" charset="0"/>
              </a:rPr>
              <a:t>b</a:t>
            </a:r>
            <a:r>
              <a:rPr lang="en-US" sz="2800" b="1" dirty="0" err="1" smtClean="0">
                <a:solidFill>
                  <a:srgbClr val="202122"/>
                </a:solidFill>
                <a:latin typeface="Times New Roman" panose="02020603050405020304" pitchFamily="18" charset="0"/>
                <a:cs typeface="Times New Roman" panose="02020603050405020304" pitchFamily="18" charset="0"/>
              </a:rPr>
              <a:t>ụi</a:t>
            </a:r>
            <a:r>
              <a:rPr lang="vi-VN" sz="2800" b="1" dirty="0" smtClean="0">
                <a:solidFill>
                  <a:srgbClr val="202122"/>
                </a:solidFill>
                <a:latin typeface="Times New Roman" panose="02020603050405020304" pitchFamily="18" charset="0"/>
                <a:cs typeface="Times New Roman" panose="02020603050405020304" pitchFamily="18" charset="0"/>
              </a:rPr>
              <a:t>, </a:t>
            </a:r>
            <a:r>
              <a:rPr lang="vi-VN" sz="2800" b="1" dirty="0">
                <a:solidFill>
                  <a:srgbClr val="202122"/>
                </a:solidFill>
                <a:latin typeface="Times New Roman" panose="02020603050405020304" pitchFamily="18" charset="0"/>
                <a:cs typeface="Times New Roman" panose="02020603050405020304" pitchFamily="18" charset="0"/>
              </a:rPr>
              <a:t>tầng cây gỗ cao trung bình từ 10-20m, tầng cây gỗ cao từ 30-40m. tầng cây vượt tán có độ cao từ 40m trở </a:t>
            </a:r>
            <a:r>
              <a:rPr lang="vi-VN" sz="2800" b="1" dirty="0" smtClean="0">
                <a:solidFill>
                  <a:srgbClr val="202122"/>
                </a:solidFill>
                <a:latin typeface="Times New Roman" panose="02020603050405020304" pitchFamily="18" charset="0"/>
                <a:cs typeface="Times New Roman" panose="02020603050405020304" pitchFamily="18" charset="0"/>
              </a:rPr>
              <a:t>lên</a:t>
            </a:r>
            <a:r>
              <a:rPr lang="en-US" sz="2800" b="1" dirty="0" smtClean="0">
                <a:solidFill>
                  <a:srgbClr val="202122"/>
                </a:solidFill>
                <a:latin typeface="Times New Roman" panose="02020603050405020304" pitchFamily="18" charset="0"/>
                <a:cs typeface="Times New Roman" panose="02020603050405020304" pitchFamily="18" charset="0"/>
              </a:rPr>
              <a:t>.</a:t>
            </a:r>
            <a:r>
              <a:rPr lang="vi-VN" sz="2800" b="1" dirty="0" smtClean="0">
                <a:solidFill>
                  <a:srgbClr val="202122"/>
                </a:solidFill>
                <a:latin typeface="Times New Roman" panose="02020603050405020304" pitchFamily="18" charset="0"/>
                <a:cs typeface="Times New Roman" panose="02020603050405020304" pitchFamily="18" charset="0"/>
              </a:rPr>
              <a:t> </a:t>
            </a:r>
            <a:r>
              <a:rPr lang="vi-VN" sz="2800" b="1" dirty="0">
                <a:solidFill>
                  <a:srgbClr val="202122"/>
                </a:solidFill>
                <a:latin typeface="Times New Roman" panose="02020603050405020304" pitchFamily="18" charset="0"/>
                <a:cs typeface="Times New Roman" panose="02020603050405020304" pitchFamily="18" charset="0"/>
              </a:rPr>
              <a:t>Mỗi tầng ba gồm các loài động, thực vật khác nhau thích nghi với điều kiện sống ở riêng tầng đó. </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89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124" y="1137018"/>
            <a:ext cx="11296875" cy="954107"/>
          </a:xfrm>
          <a:prstGeom prst="rect">
            <a:avLst/>
          </a:prstGeom>
          <a:noFill/>
        </p:spPr>
        <p:txBody>
          <a:bodyPr wrap="square" lIns="91440" tIns="45720" rIns="91440" bIns="45720">
            <a:spAutoFit/>
          </a:bodyPr>
          <a:lstStyle/>
          <a:p>
            <a:pPr algn="ct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 LUẬN </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NHÓM </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(5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phút</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p>
          <a:p>
            <a:pPr algn="just"/>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thông</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tin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mục</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III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trong</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luận</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hoàn</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thành</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phiếu</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học</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tập</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B0F0"/>
              </a:solidFill>
              <a:latin typeface="Calibri"/>
            </a:endParaRPr>
          </a:p>
        </p:txBody>
      </p:sp>
      <p:sp>
        <p:nvSpPr>
          <p:cNvPr id="9" name="TextBox 8"/>
          <p:cNvSpPr txBox="1"/>
          <p:nvPr/>
        </p:nvSpPr>
        <p:spPr>
          <a:xfrm>
            <a:off x="223895" y="0"/>
            <a:ext cx="4691005" cy="923330"/>
          </a:xfrm>
          <a:prstGeom prst="rect">
            <a:avLst/>
          </a:prstGeom>
          <a:noFill/>
        </p:spPr>
        <p:txBody>
          <a:bodyPr wrap="square">
            <a:spAutoFit/>
          </a:bodyPr>
          <a:lstStyle/>
          <a:p>
            <a:pPr>
              <a:lnSpc>
                <a:spcPct val="150000"/>
              </a:lnSpc>
              <a:defRPr/>
            </a:pPr>
            <a:r>
              <a:rPr lang="en-US" sz="3600" b="1" dirty="0" smtClean="0">
                <a:solidFill>
                  <a:srgbClr val="9B1A9E"/>
                </a:solidFill>
                <a:latin typeface="Times New Roman" panose="02020603050405020304" pitchFamily="18" charset="0"/>
                <a:cs typeface="Times New Roman" panose="02020603050405020304" pitchFamily="18" charset="0"/>
              </a:rPr>
              <a:t>III. </a:t>
            </a:r>
            <a:r>
              <a:rPr lang="en-US" sz="3600" b="1" dirty="0" err="1" smtClean="0">
                <a:solidFill>
                  <a:srgbClr val="9B1A9E"/>
                </a:solidFill>
                <a:latin typeface="Times New Roman" panose="02020603050405020304" pitchFamily="18" charset="0"/>
                <a:cs typeface="Times New Roman" panose="02020603050405020304" pitchFamily="18" charset="0"/>
              </a:rPr>
              <a:t>Rừng</a:t>
            </a:r>
            <a:r>
              <a:rPr lang="en-US" sz="3600" b="1" dirty="0" smtClean="0">
                <a:solidFill>
                  <a:srgbClr val="9B1A9E"/>
                </a:solidFill>
                <a:latin typeface="Times New Roman" panose="02020603050405020304" pitchFamily="18" charset="0"/>
                <a:cs typeface="Times New Roman" panose="02020603050405020304" pitchFamily="18" charset="0"/>
              </a:rPr>
              <a:t> </a:t>
            </a:r>
            <a:r>
              <a:rPr lang="en-US" sz="3600" b="1" dirty="0" err="1" smtClean="0">
                <a:solidFill>
                  <a:srgbClr val="9B1A9E"/>
                </a:solidFill>
                <a:latin typeface="Times New Roman" panose="02020603050405020304" pitchFamily="18" charset="0"/>
                <a:cs typeface="Times New Roman" panose="02020603050405020304" pitchFamily="18" charset="0"/>
              </a:rPr>
              <a:t>nhiệt</a:t>
            </a:r>
            <a:r>
              <a:rPr lang="en-US" sz="3600" b="1" dirty="0" smtClean="0">
                <a:solidFill>
                  <a:srgbClr val="9B1A9E"/>
                </a:solidFill>
                <a:latin typeface="Times New Roman" panose="02020603050405020304" pitchFamily="18" charset="0"/>
                <a:cs typeface="Times New Roman" panose="02020603050405020304" pitchFamily="18" charset="0"/>
              </a:rPr>
              <a:t> </a:t>
            </a:r>
            <a:r>
              <a:rPr lang="en-US" sz="3600" b="1" dirty="0" err="1" smtClean="0">
                <a:solidFill>
                  <a:srgbClr val="9B1A9E"/>
                </a:solidFill>
                <a:latin typeface="Times New Roman" panose="02020603050405020304" pitchFamily="18" charset="0"/>
                <a:cs typeface="Times New Roman" panose="02020603050405020304" pitchFamily="18" charset="0"/>
              </a:rPr>
              <a:t>đới</a:t>
            </a:r>
            <a:endParaRPr lang="en-GB" sz="36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053238160"/>
              </p:ext>
            </p:extLst>
          </p:nvPr>
        </p:nvGraphicFramePr>
        <p:xfrm>
          <a:off x="488659" y="2399993"/>
          <a:ext cx="11197040" cy="4067809"/>
        </p:xfrm>
        <a:graphic>
          <a:graphicData uri="http://schemas.openxmlformats.org/drawingml/2006/table">
            <a:tbl>
              <a:tblPr firstRow="1" firstCol="1" bandRow="1">
                <a:tableStyleId>{5C22544A-7EE6-4342-B048-85BDC9FD1C3A}</a:tableStyleId>
              </a:tblPr>
              <a:tblGrid>
                <a:gridCol w="2175997"/>
                <a:gridCol w="9021043"/>
              </a:tblGrid>
              <a:tr h="385536">
                <a:tc gridSpan="2">
                  <a:txBody>
                    <a:bodyPr/>
                    <a:lstStyle/>
                    <a:p>
                      <a:pPr algn="ctr">
                        <a:lnSpc>
                          <a:spcPct val="115000"/>
                        </a:lnSpc>
                        <a:spcAft>
                          <a:spcPts val="0"/>
                        </a:spcAft>
                      </a:pPr>
                      <a:r>
                        <a:rPr lang="nl-NL" sz="2600" dirty="0">
                          <a:solidFill>
                            <a:schemeClr val="accent4">
                              <a:lumMod val="75000"/>
                            </a:schemeClr>
                          </a:solidFill>
                          <a:effectLst/>
                          <a:latin typeface="Times New Roman" panose="02020603050405020304" pitchFamily="18" charset="0"/>
                          <a:cs typeface="Times New Roman" panose="02020603050405020304" pitchFamily="18" charset="0"/>
                        </a:rPr>
                        <a:t>Rừng  nhiệt đới</a:t>
                      </a:r>
                      <a:endParaRPr lang="en-US" sz="26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tr>
              <a:tr h="41810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Phân bố</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41810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Nhiệt độ TB</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41810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Lượng mưa TB</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41810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Động vật</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38553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Thực vật</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1333753">
                <a:tc gridSpan="2">
                  <a:txBody>
                    <a:bodyPr/>
                    <a:lstStyle/>
                    <a:p>
                      <a:pPr algn="ctr">
                        <a:lnSpc>
                          <a:spcPct val="115000"/>
                        </a:lnSpc>
                        <a:spcAft>
                          <a:spcPts val="0"/>
                        </a:spcAft>
                      </a:pPr>
                      <a:r>
                        <a:rPr lang="nl-NL" sz="2600" dirty="0">
                          <a:solidFill>
                            <a:schemeClr val="accent4">
                              <a:lumMod val="75000"/>
                            </a:schemeClr>
                          </a:solidFill>
                          <a:effectLst/>
                          <a:latin typeface="Times New Roman" panose="02020603050405020304" pitchFamily="18" charset="0"/>
                          <a:cs typeface="Times New Roman" panose="02020603050405020304" pitchFamily="18" charset="0"/>
                        </a:rPr>
                        <a:t>Sự khác nhau  của rừng mưa nhiệt đới và rừng nhiệt đới gió mùa</a:t>
                      </a:r>
                      <a:r>
                        <a:rPr lang="nl-NL" sz="2600" dirty="0" smtClean="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600" dirty="0">
                        <a:solidFill>
                          <a:schemeClr val="accent4">
                            <a:lumMod val="75000"/>
                          </a:schemeClr>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23565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895" y="0"/>
            <a:ext cx="3111587" cy="738664"/>
          </a:xfrm>
          <a:prstGeom prst="rect">
            <a:avLst/>
          </a:prstGeom>
          <a:no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III. </a:t>
            </a:r>
            <a:r>
              <a:rPr lang="en-US" sz="2800" b="1" dirty="0" err="1" smtClean="0">
                <a:solidFill>
                  <a:srgbClr val="9B1A9E"/>
                </a:solidFill>
                <a:latin typeface="Times New Roman" panose="02020603050405020304" pitchFamily="18" charset="0"/>
                <a:cs typeface="Times New Roman" panose="02020603050405020304" pitchFamily="18" charset="0"/>
              </a:rPr>
              <a:t>Rừng</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nhiệt</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đới</a:t>
            </a:r>
            <a:endParaRPr lang="en-GB" sz="28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99847917"/>
              </p:ext>
            </p:extLst>
          </p:nvPr>
        </p:nvGraphicFramePr>
        <p:xfrm>
          <a:off x="301623" y="738660"/>
          <a:ext cx="11523232" cy="6025822"/>
        </p:xfrm>
        <a:graphic>
          <a:graphicData uri="http://schemas.openxmlformats.org/drawingml/2006/table">
            <a:tbl>
              <a:tblPr firstRow="1" firstCol="1" bandRow="1">
                <a:tableStyleId>{5C22544A-7EE6-4342-B048-85BDC9FD1C3A}</a:tableStyleId>
              </a:tblPr>
              <a:tblGrid>
                <a:gridCol w="2175997"/>
                <a:gridCol w="9347235"/>
              </a:tblGrid>
              <a:tr h="545234">
                <a:tc gridSpan="2">
                  <a:txBody>
                    <a:bodyPr/>
                    <a:lstStyle/>
                    <a:p>
                      <a:pPr algn="ctr">
                        <a:lnSpc>
                          <a:spcPct val="115000"/>
                        </a:lnSpc>
                        <a:spcAft>
                          <a:spcPts val="0"/>
                        </a:spcAft>
                      </a:pPr>
                      <a:r>
                        <a:rPr lang="nl-NL" sz="2600" dirty="0">
                          <a:solidFill>
                            <a:schemeClr val="accent4">
                              <a:lumMod val="75000"/>
                            </a:schemeClr>
                          </a:solidFill>
                          <a:effectLst/>
                          <a:latin typeface="Times New Roman" panose="02020603050405020304" pitchFamily="18" charset="0"/>
                          <a:cs typeface="Times New Roman" panose="02020603050405020304" pitchFamily="18" charset="0"/>
                        </a:rPr>
                        <a:t>Rừng  nhiệt đới</a:t>
                      </a:r>
                      <a:endParaRPr lang="en-US" sz="26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tr>
              <a:tr h="905475">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Phân bố</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519982">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Nhiệt độ TB</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553893">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Lượng mưa TB</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860970">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Động vật</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1044381">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Thực vật</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1595887">
                <a:tc gridSpan="2">
                  <a:txBody>
                    <a:bodyPr/>
                    <a:lstStyle/>
                    <a:p>
                      <a:pPr algn="ctr">
                        <a:lnSpc>
                          <a:spcPct val="115000"/>
                        </a:lnSpc>
                        <a:spcAft>
                          <a:spcPts val="0"/>
                        </a:spcAft>
                      </a:pPr>
                      <a:r>
                        <a:rPr lang="nl-NL" sz="2600" dirty="0">
                          <a:solidFill>
                            <a:schemeClr val="accent4">
                              <a:lumMod val="75000"/>
                            </a:schemeClr>
                          </a:solidFill>
                          <a:effectLst/>
                          <a:latin typeface="Times New Roman" panose="02020603050405020304" pitchFamily="18" charset="0"/>
                          <a:cs typeface="Times New Roman" panose="02020603050405020304" pitchFamily="18" charset="0"/>
                        </a:rPr>
                        <a:t>Sự khác nhau  của rừng mưa nhiệt đới và rừng nhiệt đới gió mùa</a:t>
                      </a:r>
                      <a:r>
                        <a:rPr lang="nl-NL" sz="2600" dirty="0" smtClean="0">
                          <a:solidFill>
                            <a:schemeClr val="accent4">
                              <a:lumMod val="75000"/>
                            </a:schemeClr>
                          </a:solidFill>
                          <a:effectLst/>
                          <a:latin typeface="Times New Roman" panose="02020603050405020304" pitchFamily="18" charset="0"/>
                          <a:cs typeface="Times New Roman" panose="02020603050405020304" pitchFamily="18" charset="0"/>
                        </a:rPr>
                        <a:t>:</a:t>
                      </a:r>
                    </a:p>
                    <a:p>
                      <a:pPr algn="ctr">
                        <a:lnSpc>
                          <a:spcPct val="115000"/>
                        </a:lnSpc>
                        <a:spcAft>
                          <a:spcPts val="0"/>
                        </a:spcAft>
                      </a:pPr>
                      <a:endParaRPr lang="en-US" sz="2600" dirty="0">
                        <a:solidFill>
                          <a:schemeClr val="accent4">
                            <a:lumMod val="75000"/>
                          </a:schemeClr>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r>
            </a:tbl>
          </a:graphicData>
        </a:graphic>
      </p:graphicFrame>
      <p:sp>
        <p:nvSpPr>
          <p:cNvPr id="4" name="Rectangle 3"/>
          <p:cNvSpPr/>
          <p:nvPr/>
        </p:nvSpPr>
        <p:spPr>
          <a:xfrm>
            <a:off x="2559628" y="1235486"/>
            <a:ext cx="9130144" cy="941796"/>
          </a:xfrm>
          <a:prstGeom prst="rect">
            <a:avLst/>
          </a:prstGeom>
        </p:spPr>
        <p:txBody>
          <a:bodyPr wrap="square">
            <a:spAutoFit/>
          </a:bodyPr>
          <a:lstStyle/>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T</a:t>
            </a:r>
            <a:r>
              <a:rPr lang="vi-VN" sz="2400" b="1" dirty="0" smtClean="0">
                <a:solidFill>
                  <a:schemeClr val="tx1"/>
                </a:solidFill>
                <a:effectLst/>
                <a:latin typeface="Times New Roman" panose="02020603050405020304" pitchFamily="18" charset="0"/>
                <a:cs typeface="Times New Roman" panose="02020603050405020304" pitchFamily="18" charset="0"/>
              </a:rPr>
              <a:t>ừ vùng Xích đạo đến hết vành đai nhiệt đới ở cả bán cầu Bắc và bán cầu Nam</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559628" y="2322756"/>
            <a:ext cx="5288972"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dirty="0" smtClean="0">
                <a:solidFill>
                  <a:schemeClr val="tx1"/>
                </a:solidFill>
                <a:effectLst/>
                <a:latin typeface="Times New Roman" panose="02020603050405020304" pitchFamily="18" charset="0"/>
                <a:cs typeface="Times New Roman" panose="02020603050405020304" pitchFamily="18" charset="0"/>
              </a:rPr>
              <a:t>N</a:t>
            </a:r>
            <a:r>
              <a:rPr lang="vi-VN" sz="2400" b="1" dirty="0" smtClean="0">
                <a:solidFill>
                  <a:schemeClr val="tx1"/>
                </a:solidFill>
                <a:effectLst/>
                <a:latin typeface="Times New Roman" panose="02020603050405020304" pitchFamily="18" charset="0"/>
                <a:cs typeface="Times New Roman" panose="02020603050405020304" pitchFamily="18" charset="0"/>
              </a:rPr>
              <a:t>hiệt độ trung bình năm trên 21°</a:t>
            </a:r>
            <a:r>
              <a:rPr lang="nl-NL" sz="2400" b="1" dirty="0" smtClean="0">
                <a:solidFill>
                  <a:schemeClr val="tx1"/>
                </a:solidFill>
                <a:effectLst/>
                <a:latin typeface="Times New Roman" panose="02020603050405020304" pitchFamily="18" charset="0"/>
                <a:cs typeface="Times New Roman" panose="02020603050405020304" pitchFamily="18" charset="0"/>
              </a:rPr>
              <a:t>C</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p>
        </p:txBody>
      </p:sp>
      <p:sp>
        <p:nvSpPr>
          <p:cNvPr id="6" name="Rectangle 5"/>
          <p:cNvSpPr/>
          <p:nvPr/>
        </p:nvSpPr>
        <p:spPr>
          <a:xfrm>
            <a:off x="2227119" y="2819578"/>
            <a:ext cx="6449290"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smtClean="0">
                <a:solidFill>
                  <a:schemeClr val="tx1"/>
                </a:solidFill>
                <a:effectLst/>
                <a:latin typeface="Times New Roman" panose="02020603050405020304" pitchFamily="18" charset="0"/>
                <a:cs typeface="Times New Roman" panose="02020603050405020304" pitchFamily="18" charset="0"/>
              </a:rPr>
              <a:t>L</a:t>
            </a:r>
            <a:r>
              <a:rPr lang="vi-VN" sz="2400" b="1" dirty="0" smtClean="0">
                <a:solidFill>
                  <a:schemeClr val="tx1"/>
                </a:solidFill>
                <a:effectLst/>
                <a:latin typeface="Times New Roman" panose="02020603050405020304" pitchFamily="18" charset="0"/>
                <a:cs typeface="Times New Roman" panose="02020603050405020304" pitchFamily="18" charset="0"/>
              </a:rPr>
              <a:t>ượng mưa trung bình năm trên 1700 mm</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p>
        </p:txBody>
      </p:sp>
      <p:sp>
        <p:nvSpPr>
          <p:cNvPr id="7" name="Rectangle 6"/>
          <p:cNvSpPr/>
          <p:nvPr/>
        </p:nvSpPr>
        <p:spPr>
          <a:xfrm>
            <a:off x="2559626" y="3606845"/>
            <a:ext cx="9130145"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smtClean="0">
                <a:solidFill>
                  <a:schemeClr val="tx1"/>
                </a:solidFill>
                <a:effectLst/>
                <a:latin typeface="Times New Roman" panose="02020603050405020304" pitchFamily="18" charset="0"/>
                <a:cs typeface="Times New Roman" panose="02020603050405020304" pitchFamily="18" charset="0"/>
              </a:rPr>
              <a:t>Động vật rất phong phú, nhiều loài sống trên cây, leo trèo giỏi như khỉ, vượn,... nhiều loài chim ăn quả có màu sắc sặc sỡ</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8" name="Rectangle 7"/>
          <p:cNvSpPr/>
          <p:nvPr/>
        </p:nvSpPr>
        <p:spPr>
          <a:xfrm>
            <a:off x="2559627" y="4497552"/>
            <a:ext cx="9130144"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smtClean="0">
                <a:solidFill>
                  <a:schemeClr val="tx1"/>
                </a:solidFill>
                <a:effectLst/>
                <a:latin typeface="Times New Roman" panose="02020603050405020304" pitchFamily="18" charset="0"/>
                <a:cs typeface="Times New Roman" panose="02020603050405020304" pitchFamily="18" charset="0"/>
              </a:rPr>
              <a:t>Rừng gồm nhiều tầng: trong rừng có nhiều loài cây thân gỗ, dây leo chẳng chịt; phong lan, tầm gửi, địa y bám trên thân cây</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9" name="Rectangle 8"/>
          <p:cNvSpPr/>
          <p:nvPr/>
        </p:nvSpPr>
        <p:spPr>
          <a:xfrm>
            <a:off x="529937" y="5636305"/>
            <a:ext cx="9130144"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endParaRPr lang="nl-NL" sz="24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endParaRPr lang="nl-NL" sz="2400" b="1" dirty="0">
              <a:solidFill>
                <a:schemeClr val="tx1"/>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 Ít tầng hơn</a:t>
            </a:r>
            <a:endParaRPr lang="en-US" sz="24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 Phần lớn cây trong rừng bị rụng lá về mùa khô</a:t>
            </a:r>
            <a:endParaRPr lang="en-US" sz="24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 Rừng thoáng và không ẩm ướt bằng rừng mưa nhiệt đới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3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124527" cy="34533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khu rừng nhiệt đới vô cùng hấp dẫ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604" y="3453318"/>
            <a:ext cx="6141396" cy="34046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6 địa điểm du lịch ở Châu Á được du khách truy lù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3318"/>
            <a:ext cx="6050604" cy="34046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hững khu rừng nhiệt đới vô cùng hấp dẫ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528" y="0"/>
            <a:ext cx="4077510" cy="345331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hững khu rừng nhiệt đới vô cùng hấp dẫ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2039" y="-1"/>
            <a:ext cx="3989962" cy="34533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29037" y="3253897"/>
            <a:ext cx="3180944"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Times New Roman" panose="02020603050405020304" pitchFamily="18" charset="0"/>
                <a:cs typeface="Times New Roman" panose="02020603050405020304" pitchFamily="18" charset="0"/>
              </a:rPr>
              <a:t>Rừng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nhiệt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đới</a:t>
            </a:r>
            <a:endParaRPr lang="en-US" sz="3200" dirty="0"/>
          </a:p>
        </p:txBody>
      </p:sp>
    </p:spTree>
    <p:extLst>
      <p:ext uri="{BB962C8B-B14F-4D97-AF65-F5344CB8AC3E}">
        <p14:creationId xmlns:p14="http://schemas.microsoft.com/office/powerpoint/2010/main" val="33015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randombar(horizontal)">
                                      <p:cBhvr>
                                        <p:cTn id="10" dur="500"/>
                                        <p:tgtEl>
                                          <p:spTgt spid="2052"/>
                                        </p:tgtEl>
                                      </p:cBhvr>
                                    </p:animEffect>
                                  </p:childTnLst>
                                </p:cTn>
                              </p:par>
                              <p:par>
                                <p:cTn id="11" presetID="14" presetClass="entr" presetSubtype="1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randombar(horizontal)">
                                      <p:cBhvr>
                                        <p:cTn id="13" dur="500"/>
                                        <p:tgtEl>
                                          <p:spTgt spid="2056"/>
                                        </p:tgtEl>
                                      </p:cBhvr>
                                    </p:animEffect>
                                  </p:childTnLst>
                                </p:cTn>
                              </p:par>
                              <p:par>
                                <p:cTn id="14" presetID="14" presetClass="entr" presetSubtype="10"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randombar(horizontal)">
                                      <p:cBhvr>
                                        <p:cTn id="16" dur="500"/>
                                        <p:tgtEl>
                                          <p:spTgt spid="2058"/>
                                        </p:tgtEl>
                                      </p:cBhvr>
                                    </p:animEffect>
                                  </p:childTnLst>
                                </p:cTn>
                              </p:par>
                              <p:par>
                                <p:cTn id="17" presetID="14" presetClass="entr" presetSubtype="10"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Effect transition="in" filter="randombar(horizontal)">
                                      <p:cBhvr>
                                        <p:cTn id="19" dur="500"/>
                                        <p:tgtEl>
                                          <p:spTgt spid="206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4147279"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434449" y="1205015"/>
            <a:ext cx="11213760" cy="1326197"/>
          </a:xfrm>
          <a:prstGeom prst="rect">
            <a:avLst/>
          </a:prstGeom>
        </p:spPr>
        <p:txBody>
          <a:bodyPr wrap="square">
            <a:spAutoFit/>
          </a:bodyPr>
          <a:lstStyle/>
          <a:p>
            <a:pPr indent="457200" fontAlgn="auto">
              <a:lnSpc>
                <a:spcPct val="115000"/>
              </a:lnSpc>
              <a:spcAft>
                <a:spcPts val="0"/>
              </a:spcAft>
            </a:pP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9B1A9E"/>
                </a:solidFill>
                <a:latin typeface="Times New Roman" panose="02020603050405020304" pitchFamily="18" charset="0"/>
                <a:ea typeface="Calibri" panose="020F0502020204030204" pitchFamily="34" charset="0"/>
                <a:cs typeface="Times New Roman" panose="02020603050405020304" pitchFamily="18" charset="0"/>
              </a:rPr>
              <a:t>H</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ãy</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9B1A9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47606" y="2932499"/>
            <a:ext cx="10387445" cy="2003625"/>
          </a:xfrm>
          <a:prstGeom prst="rect">
            <a:avLst/>
          </a:prstGeom>
        </p:spPr>
        <p:txBody>
          <a:bodyPr wrap="square">
            <a:spAutoFit/>
          </a:bodyPr>
          <a:lstStyle/>
          <a:p>
            <a:pPr fontAlgn="auto">
              <a:lnSpc>
                <a:spcPct val="115000"/>
              </a:lnSpc>
              <a:spcAft>
                <a:spcPts val="0"/>
              </a:spcAft>
            </a:pP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cạn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hươu</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ngựa</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gà</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mèo</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fontAlgn="auto">
              <a:lnSpc>
                <a:spcPct val="115000"/>
              </a:lnSpc>
              <a:spcAft>
                <a:spcPts val="0"/>
              </a:spcAft>
            </a:pPr>
            <a:endPar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fontAlgn="auto">
              <a:lnSpc>
                <a:spcPct val="115000"/>
              </a:lnSpc>
              <a:spcAft>
                <a:spcPts val="0"/>
              </a:spcAft>
            </a:pP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tôm</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rùa</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sứa</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mực</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0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4040274"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9695" y="1197325"/>
            <a:ext cx="10155344" cy="646331"/>
          </a:xfrm>
          <a:prstGeom prst="rect">
            <a:avLst/>
          </a:prstGeom>
        </p:spPr>
        <p:txBody>
          <a:bodyPr wrap="none">
            <a:spAutoFit/>
          </a:bodyPr>
          <a:lstStyle/>
          <a:p>
            <a:r>
              <a:rPr lang="en-US" sz="3600" b="1" dirty="0" err="1" smtClean="0">
                <a:solidFill>
                  <a:srgbClr val="9B1A9E"/>
                </a:solidFill>
                <a:effectLst/>
                <a:latin typeface="Times New Roman" panose="02020603050405020304" pitchFamily="18" charset="0"/>
                <a:ea typeface="Calibri" panose="020F0502020204030204" pitchFamily="34" charset="0"/>
              </a:rPr>
              <a:t>Câu</a:t>
            </a:r>
            <a:r>
              <a:rPr lang="en-US" sz="3600" b="1" dirty="0" smtClean="0">
                <a:solidFill>
                  <a:srgbClr val="9B1A9E"/>
                </a:solidFill>
                <a:effectLst/>
                <a:latin typeface="Times New Roman" panose="02020603050405020304" pitchFamily="18" charset="0"/>
                <a:ea typeface="Calibri" panose="020F0502020204030204" pitchFamily="34" charset="0"/>
              </a:rPr>
              <a:t> 2. Cho </a:t>
            </a:r>
            <a:r>
              <a:rPr lang="en-US" sz="3600" b="1" dirty="0" err="1" smtClean="0">
                <a:solidFill>
                  <a:srgbClr val="9B1A9E"/>
                </a:solidFill>
                <a:effectLst/>
                <a:latin typeface="Times New Roman" panose="02020603050405020304" pitchFamily="18" charset="0"/>
                <a:ea typeface="Calibri" panose="020F0502020204030204" pitchFamily="34" charset="0"/>
              </a:rPr>
              <a:t>biết</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một</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số</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rừng</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nhiệt</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đới</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mà</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em</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biết</a:t>
            </a:r>
            <a:r>
              <a:rPr lang="en-US" sz="3600" b="1" dirty="0" smtClean="0">
                <a:solidFill>
                  <a:srgbClr val="9B1A9E"/>
                </a:solidFill>
                <a:effectLst/>
                <a:latin typeface="Times New Roman" panose="02020603050405020304" pitchFamily="18" charset="0"/>
                <a:ea typeface="Calibri" panose="020F0502020204030204" pitchFamily="34" charset="0"/>
              </a:rPr>
              <a:t> .</a:t>
            </a:r>
            <a:endParaRPr lang="en-US" sz="3600" b="1" dirty="0">
              <a:solidFill>
                <a:srgbClr val="9B1A9E"/>
              </a:solidFill>
            </a:endParaRPr>
          </a:p>
        </p:txBody>
      </p:sp>
      <p:sp>
        <p:nvSpPr>
          <p:cNvPr id="4" name="Rectangle 3"/>
          <p:cNvSpPr/>
          <p:nvPr/>
        </p:nvSpPr>
        <p:spPr>
          <a:xfrm>
            <a:off x="839694" y="2284967"/>
            <a:ext cx="10663041" cy="3277820"/>
          </a:xfrm>
          <a:prstGeom prst="rect">
            <a:avLst/>
          </a:prstGeom>
        </p:spPr>
        <p:txBody>
          <a:bodyPr wrap="square">
            <a:spAutoFit/>
          </a:bodyPr>
          <a:lstStyle/>
          <a:p>
            <a:pPr marL="457200" indent="-457200" fontAlgn="auto">
              <a:lnSpc>
                <a:spcPct val="115000"/>
              </a:lnSpc>
              <a:spcAft>
                <a:spcPts val="0"/>
              </a:spcAft>
              <a:buFontTx/>
              <a:buChar char="-"/>
            </a:pP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R</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A-ma-</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dôn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fontAlgn="auto">
              <a:lnSpc>
                <a:spcPct val="115000"/>
              </a:lnSpc>
              <a:spcAft>
                <a:spcPts val="0"/>
              </a:spcAft>
            </a:pPr>
            <a:endPar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auto">
              <a:lnSpc>
                <a:spcPct val="115000"/>
              </a:lnSpc>
              <a:spcAft>
                <a:spcPts val="0"/>
              </a:spcAft>
              <a:buFontTx/>
              <a:buChar char="-"/>
            </a:pP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R</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ở Madagascar.</a:t>
            </a:r>
          </a:p>
          <a:p>
            <a:pPr fontAlgn="auto">
              <a:lnSpc>
                <a:spcPct val="115000"/>
              </a:lnSpc>
              <a:spcAft>
                <a:spcPts val="0"/>
              </a:spcAft>
            </a:pPr>
            <a:endPar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auto">
              <a:lnSpc>
                <a:spcPct val="115000"/>
              </a:lnSpc>
              <a:spcAft>
                <a:spcPts val="0"/>
              </a:spcAft>
              <a:buFontTx/>
              <a:buChar char="-"/>
            </a:pP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Jambi,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Daintree</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ở Queensland,....</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89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712" y="259202"/>
            <a:ext cx="3888170"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Text Box 2"/>
          <p:cNvSpPr txBox="1">
            <a:spLocks noChangeArrowheads="1"/>
          </p:cNvSpPr>
          <p:nvPr/>
        </p:nvSpPr>
        <p:spPr bwMode="auto">
          <a:xfrm>
            <a:off x="735786" y="2820815"/>
            <a:ext cx="108812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s</a:t>
            </a:r>
            <a:r>
              <a:rPr lang="vi-VN" sz="3600"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 name="Picture 4" descr="00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12727" y="116358"/>
            <a:ext cx="3791941" cy="225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6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449" y="2426594"/>
            <a:ext cx="11463142" cy="4056495"/>
          </a:xfrm>
          <a:prstGeom prst="rect">
            <a:avLst/>
          </a:prstGeom>
        </p:spPr>
        <p:txBody>
          <a:bodyPr wrap="square">
            <a:spAutoFit/>
          </a:bodyPr>
          <a:lstStyle/>
          <a:p>
            <a:pPr algn="just" fontAlgn="auto">
              <a:lnSpc>
                <a:spcPct val="115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ranh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57 chi, 149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chi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kín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154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747 chi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1588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fontAlgn="auto">
              <a:lnSpc>
                <a:spcPct val="115000"/>
              </a:lnSpc>
              <a:spcAft>
                <a:spcPts val="0"/>
              </a:spcAft>
            </a:pP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434449" y="111434"/>
            <a:ext cx="3485798"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351322" y="1127097"/>
            <a:ext cx="1139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s</a:t>
            </a:r>
            <a:r>
              <a:rPr lang="vi-VN"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b="1"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4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449" y="2069233"/>
            <a:ext cx="11208327" cy="4512261"/>
          </a:xfrm>
          <a:prstGeom prst="rect">
            <a:avLst/>
          </a:prstGeom>
        </p:spPr>
        <p:txBody>
          <a:bodyPr wrap="square">
            <a:spAutoFit/>
          </a:bodyPr>
          <a:lstStyle/>
          <a:p>
            <a:pPr algn="just" fontAlgn="auto">
              <a:lnSpc>
                <a:spcPct val="115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phú</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97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nổi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khỉ</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Á).</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313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76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bò</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46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11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côn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trùng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fontAlgn="auto">
              <a:lnSpc>
                <a:spcPct val="115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chủng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Voọc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đùi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Cầy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vằn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mai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434449" y="227147"/>
            <a:ext cx="2578915"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434449" y="992015"/>
            <a:ext cx="1139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s</a:t>
            </a:r>
            <a:r>
              <a:rPr lang="vi-VN"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b="1"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04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379379"/>
            <a:ext cx="1291983" cy="8737661"/>
          </a:xfrm>
          <a:prstGeom prst="rect">
            <a:avLst/>
          </a:prstGeom>
          <a:noFill/>
          <a:ln>
            <a:noFill/>
          </a:ln>
        </p:spPr>
      </p:pic>
      <p:sp>
        <p:nvSpPr>
          <p:cNvPr id="2" name="Rounded Rectangle 1"/>
          <p:cNvSpPr/>
          <p:nvPr/>
        </p:nvSpPr>
        <p:spPr>
          <a:xfrm>
            <a:off x="215139" y="142532"/>
            <a:ext cx="11769338" cy="533689"/>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just"/>
            <a:r>
              <a:rPr lang="en-US" sz="2400" b="1" dirty="0" smtClean="0">
                <a:solidFill>
                  <a:srgbClr val="FF0000"/>
                </a:solidFill>
                <a:latin typeface="Times New Roman" panose="02020603050405020304" pitchFamily="18" charset="0"/>
                <a:cs typeface="Times New Roman" panose="02020603050405020304" pitchFamily="18" charset="0"/>
              </a:rPr>
              <a:t>BÀI 20: S</a:t>
            </a:r>
            <a:r>
              <a:rPr lang="vi-VN" sz="24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2400" dirty="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24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just"/>
            <a:endParaRPr lang="en-GB" sz="3200" b="1" dirty="0">
              <a:solidFill>
                <a:srgbClr val="FF0000"/>
              </a:solidFill>
              <a:latin typeface="+mj-lt"/>
            </a:endParaRPr>
          </a:p>
        </p:txBody>
      </p:sp>
      <p:grpSp>
        <p:nvGrpSpPr>
          <p:cNvPr id="109" name="Google Shape;109;p2"/>
          <p:cNvGrpSpPr/>
          <p:nvPr/>
        </p:nvGrpSpPr>
        <p:grpSpPr>
          <a:xfrm>
            <a:off x="6295382" y="3454455"/>
            <a:ext cx="5922998" cy="2125593"/>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6702064" y="3649686"/>
            <a:ext cx="4971497" cy="1200329"/>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đới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thiên</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nhiên</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trên</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thế</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giới</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398835" y="2323504"/>
            <a:ext cx="6758351" cy="23333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215138" y="2540816"/>
            <a:ext cx="5205435"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Sự</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của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thế</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giới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vật</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455373" y="262424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I</a:t>
            </a:r>
            <a:endParaRPr lang="en-GB" sz="4000" b="1" dirty="0">
              <a:solidFill>
                <a:schemeClr val="bg1">
                  <a:lumMod val="50000"/>
                </a:schemeClr>
              </a:solidFill>
            </a:endParaRPr>
          </a:p>
        </p:txBody>
      </p:sp>
      <p:grpSp>
        <p:nvGrpSpPr>
          <p:cNvPr id="20" name="Google Shape;104;p2"/>
          <p:cNvGrpSpPr/>
          <p:nvPr/>
        </p:nvGrpSpPr>
        <p:grpSpPr>
          <a:xfrm flipH="1">
            <a:off x="654822" y="4656897"/>
            <a:ext cx="5640560" cy="1566769"/>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1066055" y="4808779"/>
            <a:ext cx="4284231"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Rừng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nhiệt</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đới</a:t>
            </a:r>
            <a:endParaRPr lang="en-GB" sz="3600" b="1" dirty="0" smtClean="0">
              <a:latin typeface="Times New Roman" panose="02020603050405020304" pitchFamily="18" charset="0"/>
              <a:cs typeface="Times New Roman" panose="02020603050405020304" pitchFamily="18" charset="0"/>
            </a:endParaRPr>
          </a:p>
        </p:txBody>
      </p:sp>
      <p:sp>
        <p:nvSpPr>
          <p:cNvPr id="25" name="Rounded Rectangle 24"/>
          <p:cNvSpPr/>
          <p:nvPr/>
        </p:nvSpPr>
        <p:spPr>
          <a:xfrm>
            <a:off x="5408942" y="4874046"/>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III</a:t>
            </a:r>
            <a:endParaRPr lang="en-GB" sz="4000" b="1" dirty="0">
              <a:solidFill>
                <a:schemeClr val="bg1">
                  <a:lumMod val="50000"/>
                </a:schemeClr>
              </a:solidFill>
            </a:endParaRPr>
          </a:p>
        </p:txBody>
      </p:sp>
      <p:sp>
        <p:nvSpPr>
          <p:cNvPr id="28" name="Rounded Rectangle 27"/>
          <p:cNvSpPr/>
          <p:nvPr/>
        </p:nvSpPr>
        <p:spPr>
          <a:xfrm>
            <a:off x="6439026" y="3730474"/>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II</a:t>
            </a:r>
            <a:endParaRPr lang="en-GB" sz="4000" b="1" dirty="0">
              <a:solidFill>
                <a:schemeClr val="bg1">
                  <a:lumMod val="50000"/>
                </a:schemeClr>
              </a:solidFill>
            </a:endParaRPr>
          </a:p>
        </p:txBody>
      </p:sp>
    </p:spTree>
    <p:custDataLst>
      <p:tags r:id="rId1"/>
    </p:custDataLst>
    <p:extLst>
      <p:ext uri="{BB962C8B-B14F-4D97-AF65-F5344CB8AC3E}">
        <p14:creationId xmlns:p14="http://schemas.microsoft.com/office/powerpoint/2010/main" val="16647203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56300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3777"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292193"/>
            <a:ext cx="5545049" cy="661207"/>
          </a:xfrm>
          <a:prstGeom prst="rect">
            <a:avLst/>
          </a:prstGeom>
          <a:no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 </a:t>
            </a:r>
            <a:r>
              <a:rPr lang="en-GB" sz="2800" b="1" dirty="0" err="1" smtClean="0">
                <a:solidFill>
                  <a:srgbClr val="9B1A9E"/>
                </a:solidFill>
                <a:latin typeface="Times New Roman" panose="02020603050405020304" pitchFamily="18" charset="0"/>
                <a:cs typeface="Times New Roman" panose="02020603050405020304" pitchFamily="18" charset="0"/>
              </a:rPr>
              <a:t>Sự</a:t>
            </a:r>
            <a:r>
              <a:rPr lang="en-GB" sz="2800" b="1" dirty="0" smtClean="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đa</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dạng</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của</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sinh</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smtClean="0">
                <a:solidFill>
                  <a:srgbClr val="9B1A9E"/>
                </a:solidFill>
                <a:latin typeface="Times New Roman" panose="02020603050405020304" pitchFamily="18" charset="0"/>
                <a:cs typeface="Times New Roman" panose="02020603050405020304" pitchFamily="18" charset="0"/>
              </a:rPr>
              <a:t>vật</a:t>
            </a:r>
            <a:endParaRPr lang="en-GB" sz="28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622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649" y="0"/>
            <a:ext cx="11296875" cy="1815882"/>
          </a:xfrm>
          <a:prstGeom prst="rect">
            <a:avLst/>
          </a:prstGeom>
          <a:noFill/>
        </p:spPr>
        <p:txBody>
          <a:bodyPr wrap="square" lIns="91440" tIns="45720" rIns="91440" bIns="45720">
            <a:spAutoFit/>
          </a:bodyPr>
          <a:lstStyle/>
          <a:p>
            <a:pPr algn="ct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20.1, 20.2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 </a:t>
            </a:r>
            <a:r>
              <a:rPr lang="nl-NL" sz="2800" b="1" dirty="0">
                <a:solidFill>
                  <a:srgbClr val="0070C0"/>
                </a:solidFill>
                <a:latin typeface="Times New Roman" panose="02020603050405020304" pitchFamily="18" charset="0"/>
              </a:rPr>
              <a:t>H</a:t>
            </a:r>
            <a:r>
              <a:rPr lang="nl-NL" sz="2800" b="1" dirty="0" smtClean="0">
                <a:solidFill>
                  <a:srgbClr val="0070C0"/>
                </a:solidFill>
                <a:latin typeface="Times New Roman" panose="02020603050405020304" pitchFamily="18" charset="0"/>
                <a:ea typeface="Calibri" panose="020F0502020204030204" pitchFamily="34" charset="0"/>
              </a:rPr>
              <a:t>ãy </a:t>
            </a:r>
            <a:r>
              <a:rPr lang="nl-NL" sz="2800" b="1" dirty="0">
                <a:solidFill>
                  <a:srgbClr val="0070C0"/>
                </a:solidFill>
                <a:latin typeface="Times New Roman" panose="02020603050405020304" pitchFamily="18" charset="0"/>
                <a:ea typeface="Calibri" panose="020F0502020204030204" pitchFamily="34" charset="0"/>
              </a:rPr>
              <a:t>cho ví dụ về sự đa dạng của thế giới sinh vật ở lục địa và đại dương mà em biết</a:t>
            </a:r>
            <a:r>
              <a:rPr lang="nl-NL" sz="2800" b="1" dirty="0" smtClean="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pic>
        <p:nvPicPr>
          <p:cNvPr id="4" name="Picture 3"/>
          <p:cNvPicPr>
            <a:picLocks noChangeAspect="1"/>
          </p:cNvPicPr>
          <p:nvPr/>
        </p:nvPicPr>
        <p:blipFill>
          <a:blip r:embed="rId2"/>
          <a:stretch>
            <a:fillRect/>
          </a:stretch>
        </p:blipFill>
        <p:spPr>
          <a:xfrm>
            <a:off x="840302" y="1876630"/>
            <a:ext cx="10268685" cy="2376889"/>
          </a:xfrm>
          <a:prstGeom prst="rect">
            <a:avLst/>
          </a:prstGeom>
        </p:spPr>
      </p:pic>
      <p:pic>
        <p:nvPicPr>
          <p:cNvPr id="6" name="Picture 5"/>
          <p:cNvPicPr>
            <a:picLocks noChangeAspect="1"/>
          </p:cNvPicPr>
          <p:nvPr/>
        </p:nvPicPr>
        <p:blipFill>
          <a:blip r:embed="rId3"/>
          <a:stretch>
            <a:fillRect/>
          </a:stretch>
        </p:blipFill>
        <p:spPr>
          <a:xfrm>
            <a:off x="840302" y="4231531"/>
            <a:ext cx="10268685" cy="2529192"/>
          </a:xfrm>
          <a:prstGeom prst="rect">
            <a:avLst/>
          </a:prstGeom>
        </p:spPr>
      </p:pic>
    </p:spTree>
    <p:extLst>
      <p:ext uri="{BB962C8B-B14F-4D97-AF65-F5344CB8AC3E}">
        <p14:creationId xmlns:p14="http://schemas.microsoft.com/office/powerpoint/2010/main" val="187383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8797" y="2055727"/>
            <a:ext cx="11167352" cy="4524315"/>
          </a:xfrm>
          <a:prstGeom prst="rect">
            <a:avLst/>
          </a:prstGeom>
        </p:spPr>
        <p:txBody>
          <a:bodyPr wrap="square">
            <a:spAutoFit/>
          </a:bodyPr>
          <a:lstStyle/>
          <a:p>
            <a:pPr algn="just"/>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Ở </a:t>
            </a:r>
            <a:r>
              <a:rPr lang="vi-VN" sz="3200" b="1" dirty="0">
                <a:latin typeface="Times New Roman" panose="02020603050405020304" pitchFamily="18" charset="0"/>
                <a:cs typeface="Times New Roman" panose="02020603050405020304" pitchFamily="18" charset="0"/>
              </a:rPr>
              <a:t>lục địa có đa dạng các thảm thực vật như </a:t>
            </a:r>
            <a:r>
              <a:rPr lang="vi-VN" sz="3200" b="1" dirty="0" smtClean="0">
                <a:latin typeface="Times New Roman" panose="02020603050405020304" pitchFamily="18" charset="0"/>
                <a:cs typeface="Times New Roman" panose="02020603050405020304" pitchFamily="18" charset="0"/>
              </a:rPr>
              <a:t>các </a:t>
            </a:r>
            <a:r>
              <a:rPr lang="vi-VN" sz="3200" b="1" dirty="0">
                <a:latin typeface="Times New Roman" panose="02020603050405020304" pitchFamily="18" charset="0"/>
                <a:cs typeface="Times New Roman" panose="02020603050405020304" pitchFamily="18" charset="0"/>
              </a:rPr>
              <a:t>loại rừng, rừng nhiệt đới, rừng lá kim</a:t>
            </a:r>
            <a:r>
              <a:rPr lang="vi-VN"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Các loại động vật sinh sống cũng cực kì </a:t>
            </a:r>
            <a:r>
              <a:rPr lang="en-US" sz="3200" b="1" dirty="0" err="1" smtClean="0">
                <a:latin typeface="Times New Roman" panose="02020603050405020304" pitchFamily="18" charset="0"/>
                <a:cs typeface="Times New Roman" panose="02020603050405020304" pitchFamily="18" charset="0"/>
              </a:rPr>
              <a:t>phong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phú</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đa </a:t>
            </a:r>
            <a:r>
              <a:rPr lang="vi-VN" sz="3200" b="1" dirty="0">
                <a:latin typeface="Times New Roman" panose="02020603050405020304" pitchFamily="18" charset="0"/>
                <a:cs typeface="Times New Roman" panose="02020603050405020304" pitchFamily="18" charset="0"/>
              </a:rPr>
              <a:t>dạng có động vật sinh sống ở rừng </a:t>
            </a:r>
            <a:r>
              <a:rPr lang="en-US" sz="3200" b="1" dirty="0" err="1" smtClean="0">
                <a:latin typeface="Times New Roman" panose="02020603050405020304" pitchFamily="18" charset="0"/>
                <a:cs typeface="Times New Roman" panose="02020603050405020304" pitchFamily="18" charset="0"/>
              </a:rPr>
              <a:t>cũng</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có </a:t>
            </a:r>
            <a:r>
              <a:rPr lang="vi-VN" sz="3200" b="1" dirty="0">
                <a:latin typeface="Times New Roman" panose="02020603050405020304" pitchFamily="18" charset="0"/>
                <a:cs typeface="Times New Roman" panose="02020603050405020304" pitchFamily="18" charset="0"/>
              </a:rPr>
              <a:t>động vật sinh sống </a:t>
            </a:r>
            <a:r>
              <a:rPr lang="en-US" sz="3200" b="1" dirty="0" smtClean="0">
                <a:latin typeface="Times New Roman" panose="02020603050405020304" pitchFamily="18" charset="0"/>
                <a:cs typeface="Times New Roman" panose="02020603050405020304" pitchFamily="18" charset="0"/>
              </a:rPr>
              <a:t>ở</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các hoang </a:t>
            </a:r>
            <a:r>
              <a:rPr lang="vi-VN" sz="3200" b="1" dirty="0" smtClean="0">
                <a:latin typeface="Times New Roman" panose="02020603050405020304" pitchFamily="18" charset="0"/>
                <a:cs typeface="Times New Roman" panose="02020603050405020304" pitchFamily="18" charset="0"/>
              </a:rPr>
              <a:t>mạc</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R</a:t>
            </a:r>
            <a:r>
              <a:rPr lang="vi-VN" sz="3200" b="1" dirty="0" smtClean="0">
                <a:latin typeface="Times New Roman" panose="02020603050405020304" pitchFamily="18" charset="0"/>
                <a:cs typeface="Times New Roman" panose="02020603050405020304" pitchFamily="18" charset="0"/>
              </a:rPr>
              <a:t>ất </a:t>
            </a:r>
            <a:r>
              <a:rPr lang="vi-VN" sz="3200" b="1" dirty="0">
                <a:latin typeface="Times New Roman" panose="02020603050405020304" pitchFamily="18" charset="0"/>
                <a:cs typeface="Times New Roman" panose="02020603050405020304" pitchFamily="18" charset="0"/>
              </a:rPr>
              <a:t>nhiều loài động vật khác nhau </a:t>
            </a:r>
            <a:r>
              <a:rPr lang="en-US" sz="3200" b="1" dirty="0" err="1" smtClean="0">
                <a:latin typeface="Times New Roman" panose="02020603050405020304" pitchFamily="18" charset="0"/>
                <a:cs typeface="Times New Roman" panose="02020603050405020304" pitchFamily="18" charset="0"/>
              </a:rPr>
              <a:t>sinh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sống</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trên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lục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địa</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Các loài này có kích thước, chủng loại và số lượng khác nhau. Một số loài như : Hổ, báo, </a:t>
            </a:r>
            <a:r>
              <a:rPr lang="en-US" sz="3200" b="1" dirty="0" err="1" smtClean="0">
                <a:latin typeface="Times New Roman" panose="02020603050405020304" pitchFamily="18" charset="0"/>
                <a:cs typeface="Times New Roman" panose="02020603050405020304" pitchFamily="18" charset="0"/>
              </a:rPr>
              <a:t>voi</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cáo</a:t>
            </a:r>
            <a:r>
              <a:rPr lang="vi-VN" sz="3200" b="1" dirty="0">
                <a:latin typeface="Times New Roman" panose="02020603050405020304" pitchFamily="18" charset="0"/>
                <a:cs typeface="Times New Roman" panose="02020603050405020304" pitchFamily="18" charset="0"/>
              </a:rPr>
              <a:t>, gấu, chuột, chim, ếch, rắn, mèo, </a:t>
            </a:r>
            <a:r>
              <a:rPr lang="en-US" sz="3200" b="1" dirty="0" err="1" smtClean="0">
                <a:latin typeface="Times New Roman" panose="02020603050405020304" pitchFamily="18" charset="0"/>
                <a:cs typeface="Times New Roman" panose="02020603050405020304" pitchFamily="18" charset="0"/>
              </a:rPr>
              <a:t>bò</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cạp</a:t>
            </a:r>
            <a:r>
              <a:rPr lang="vi-VN" sz="3200" b="1" dirty="0" smtClean="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a:t>
            </a:r>
          </a:p>
          <a:p>
            <a:pPr algn="just"/>
            <a:r>
              <a:rPr lang="vi-VN" sz="3200" b="1" dirty="0">
                <a:latin typeface="Times New Roman" panose="02020603050405020304" pitchFamily="18" charset="0"/>
                <a:cs typeface="Times New Roman" panose="02020603050405020304" pitchFamily="18" charset="0"/>
              </a:rPr>
              <a:t>- Ở đại dương có rất nhiều loài cá, tôm, </a:t>
            </a:r>
            <a:r>
              <a:rPr lang="vi-VN" sz="3200" b="1" dirty="0" smtClean="0">
                <a:latin typeface="Times New Roman" panose="02020603050405020304" pitchFamily="18" charset="0"/>
                <a:cs typeface="Times New Roman" panose="02020603050405020304" pitchFamily="18" charset="0"/>
              </a:rPr>
              <a:t>cua</a:t>
            </a:r>
            <a:r>
              <a:rPr lang="en-US" sz="3200" b="1" dirty="0" smtClean="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rùa</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tảo </a:t>
            </a:r>
            <a:r>
              <a:rPr lang="vi-VN" sz="3200" b="1" dirty="0">
                <a:latin typeface="Times New Roman" panose="02020603050405020304" pitchFamily="18" charset="0"/>
                <a:cs typeface="Times New Roman" panose="02020603050405020304" pitchFamily="18" charset="0"/>
              </a:rPr>
              <a:t>biển,... </a:t>
            </a:r>
            <a:r>
              <a:rPr lang="en-US" sz="3200" b="1" dirty="0" smtClean="0">
                <a:latin typeface="Times New Roman" panose="02020603050405020304" pitchFamily="18" charset="0"/>
                <a:cs typeface="Times New Roman" panose="02020603050405020304" pitchFamily="18" charset="0"/>
              </a:rPr>
              <a:t>s</a:t>
            </a:r>
            <a:r>
              <a:rPr lang="vi-VN" sz="3200" b="1" dirty="0" smtClean="0">
                <a:latin typeface="Times New Roman" panose="02020603050405020304" pitchFamily="18" charset="0"/>
                <a:cs typeface="Times New Roman" panose="02020603050405020304" pitchFamily="18" charset="0"/>
              </a:rPr>
              <a:t>inh </a:t>
            </a:r>
            <a:r>
              <a:rPr lang="vi-VN" sz="3200" b="1" dirty="0">
                <a:latin typeface="Times New Roman" panose="02020603050405020304" pitchFamily="18" charset="0"/>
                <a:cs typeface="Times New Roman" panose="02020603050405020304" pitchFamily="18" charset="0"/>
              </a:rPr>
              <a:t>sống dưới đại </a:t>
            </a:r>
            <a:r>
              <a:rPr lang="vi-VN" sz="3200" b="1" dirty="0" smtClean="0">
                <a:latin typeface="Times New Roman" panose="02020603050405020304" pitchFamily="18" charset="0"/>
                <a:cs typeface="Times New Roman" panose="02020603050405020304" pitchFamily="18" charset="0"/>
              </a:rPr>
              <a:t>dương</a:t>
            </a:r>
            <a:r>
              <a:rPr lang="en-US" sz="3200" b="1" dirty="0" smtClean="0">
                <a:latin typeface="Times New Roman" panose="02020603050405020304" pitchFamily="18" charset="0"/>
                <a:cs typeface="Times New Roman" panose="02020603050405020304" pitchFamily="18" charset="0"/>
              </a:rPr>
              <a:t>.</a:t>
            </a:r>
            <a:endParaRPr lang="vi-VN" sz="3200" b="1"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515567" y="370049"/>
            <a:ext cx="11293812" cy="1569660"/>
          </a:xfrm>
          <a:prstGeom prst="rect">
            <a:avLst/>
          </a:prstGeom>
        </p:spPr>
        <p:txBody>
          <a:bodyPr wrap="square">
            <a:spAutoFit/>
          </a:bodyPr>
          <a:lstStyle/>
          <a:p>
            <a:pPr algn="just"/>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20.1, 20.2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 </a:t>
            </a:r>
            <a:r>
              <a:rPr lang="nl-NL" sz="3200" b="1" dirty="0">
                <a:solidFill>
                  <a:srgbClr val="0070C0"/>
                </a:solidFill>
                <a:latin typeface="Times New Roman" panose="02020603050405020304" pitchFamily="18" charset="0"/>
              </a:rPr>
              <a:t>H</a:t>
            </a:r>
            <a:r>
              <a:rPr lang="nl-NL" sz="3200" b="1" dirty="0">
                <a:solidFill>
                  <a:srgbClr val="0070C0"/>
                </a:solidFill>
                <a:latin typeface="Times New Roman" panose="02020603050405020304" pitchFamily="18" charset="0"/>
                <a:ea typeface="Calibri" panose="020F0502020204030204" pitchFamily="34" charset="0"/>
              </a:rPr>
              <a:t>ãy cho ví dụ về sự đa dạng của thế giới sinh vật ở lục địa và đại dương mà em biết</a:t>
            </a:r>
            <a:r>
              <a:rPr lang="nl-NL" sz="3200" b="1" dirty="0" smtClean="0">
                <a:solidFill>
                  <a:srgbClr val="0070C0"/>
                </a:solidFill>
                <a:latin typeface="Times New Roman" panose="02020603050405020304" pitchFamily="18" charset="0"/>
                <a:ea typeface="Calibri" panose="020F0502020204030204" pitchFamily="34" charset="0"/>
              </a:rPr>
              <a:t>?</a:t>
            </a:r>
            <a:endParaRPr lang="en-US" sz="3200" dirty="0">
              <a:solidFill>
                <a:srgbClr val="0070C0"/>
              </a:solidFill>
            </a:endParaRPr>
          </a:p>
        </p:txBody>
      </p:sp>
    </p:spTree>
    <p:extLst>
      <p:ext uri="{BB962C8B-B14F-4D97-AF65-F5344CB8AC3E}">
        <p14:creationId xmlns:p14="http://schemas.microsoft.com/office/powerpoint/2010/main" val="289913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eo Núi Thung Lũng Cao Rừng Lá Kim - Ảnh miễn phí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77447" cy="356032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ại sao rừng nhiệt đới Amazon lại có tên là Amazon? - Trip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60323"/>
            <a:ext cx="4551902" cy="327406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ực vật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0" y="0"/>
            <a:ext cx="3333750" cy="683438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rảng cỏ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1903" y="3560322"/>
            <a:ext cx="4306347" cy="327406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Thảo nguyên Yili, Trung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7447" y="0"/>
            <a:ext cx="4480803" cy="35603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719050" y="6279915"/>
            <a:ext cx="1832852"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Rừng</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nhiệt</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đới</a:t>
            </a:r>
            <a:endParaRPr lang="en-US" sz="2000" dirty="0"/>
          </a:p>
        </p:txBody>
      </p:sp>
      <p:sp>
        <p:nvSpPr>
          <p:cNvPr id="14" name="Rectangle 13"/>
          <p:cNvSpPr/>
          <p:nvPr/>
        </p:nvSpPr>
        <p:spPr>
          <a:xfrm>
            <a:off x="2801566" y="3025302"/>
            <a:ext cx="1575881"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Rừng</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lá</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kim</a:t>
            </a:r>
            <a:endParaRPr lang="en-US" sz="2000" dirty="0"/>
          </a:p>
        </p:txBody>
      </p:sp>
      <p:sp>
        <p:nvSpPr>
          <p:cNvPr id="15" name="Rectangle 14"/>
          <p:cNvSpPr/>
          <p:nvPr/>
        </p:nvSpPr>
        <p:spPr>
          <a:xfrm>
            <a:off x="7179012" y="3025302"/>
            <a:ext cx="1679238"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Thảo</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nguyên</a:t>
            </a: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7957226" y="6279915"/>
            <a:ext cx="901024"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Xavan</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2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par>
                                <p:cTn id="8" presetID="14" presetClass="entr" presetSubtype="10"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randombar(horizontal)">
                                      <p:cBhvr>
                                        <p:cTn id="10" dur="500"/>
                                        <p:tgtEl>
                                          <p:spTgt spid="4104"/>
                                        </p:tgtEl>
                                      </p:cBhvr>
                                    </p:animEffect>
                                  </p:childTnLst>
                                </p:cTn>
                              </p:par>
                              <p:par>
                                <p:cTn id="11" presetID="14" presetClass="entr" presetSubtype="10" fill="hold" nodeType="withEffect">
                                  <p:stCondLst>
                                    <p:cond delay="0"/>
                                  </p:stCondLst>
                                  <p:childTnLst>
                                    <p:set>
                                      <p:cBhvr>
                                        <p:cTn id="12" dur="1" fill="hold">
                                          <p:stCondLst>
                                            <p:cond delay="0"/>
                                          </p:stCondLst>
                                        </p:cTn>
                                        <p:tgtEl>
                                          <p:spTgt spid="4106"/>
                                        </p:tgtEl>
                                        <p:attrNameLst>
                                          <p:attrName>style.visibility</p:attrName>
                                        </p:attrNameLst>
                                      </p:cBhvr>
                                      <p:to>
                                        <p:strVal val="visible"/>
                                      </p:to>
                                    </p:set>
                                    <p:animEffect transition="in" filter="randombar(horizontal)">
                                      <p:cBhvr>
                                        <p:cTn id="13" dur="500"/>
                                        <p:tgtEl>
                                          <p:spTgt spid="410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4112"/>
                                        </p:tgtEl>
                                        <p:attrNameLst>
                                          <p:attrName>style.visibility</p:attrName>
                                        </p:attrNameLst>
                                      </p:cBhvr>
                                      <p:to>
                                        <p:strVal val="visible"/>
                                      </p:to>
                                    </p:set>
                                    <p:animEffect transition="in" filter="randombar(horizontal)">
                                      <p:cBhvr>
                                        <p:cTn id="28" dur="500"/>
                                        <p:tgtEl>
                                          <p:spTgt spid="4112"/>
                                        </p:tgtEl>
                                      </p:cBhvr>
                                    </p:animEffect>
                                  </p:childTnLst>
                                </p:cTn>
                              </p:par>
                              <p:par>
                                <p:cTn id="29" presetID="14" presetClass="entr" presetSubtype="10" fill="hold" nodeType="withEffect">
                                  <p:stCondLst>
                                    <p:cond delay="0"/>
                                  </p:stCondLst>
                                  <p:childTnLst>
                                    <p:set>
                                      <p:cBhvr>
                                        <p:cTn id="30" dur="1" fill="hold">
                                          <p:stCondLst>
                                            <p:cond delay="0"/>
                                          </p:stCondLst>
                                        </p:cTn>
                                        <p:tgtEl>
                                          <p:spTgt spid="4114"/>
                                        </p:tgtEl>
                                        <p:attrNameLst>
                                          <p:attrName>style.visibility</p:attrName>
                                        </p:attrNameLst>
                                      </p:cBhvr>
                                      <p:to>
                                        <p:strVal val="visible"/>
                                      </p:to>
                                    </p:set>
                                    <p:animEffect transition="in" filter="randombar(horizontal)">
                                      <p:cBhvr>
                                        <p:cTn id="31" dur="500"/>
                                        <p:tgtEl>
                                          <p:spTgt spid="4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20730" y="1565334"/>
            <a:ext cx="8403826"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 </a:t>
            </a:r>
            <a:r>
              <a:rPr lang="en-GB" sz="3200" b="1" dirty="0" err="1" smtClean="0">
                <a:solidFill>
                  <a:srgbClr val="9B1A9E"/>
                </a:solidFill>
                <a:latin typeface="Times New Roman" panose="02020603050405020304" pitchFamily="18" charset="0"/>
                <a:cs typeface="Times New Roman" panose="02020603050405020304" pitchFamily="18" charset="0"/>
              </a:rPr>
              <a:t>Sự</a:t>
            </a:r>
            <a:r>
              <a:rPr lang="en-GB" sz="3200" b="1" dirty="0" smtClean="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dạng</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của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sinh</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smtClean="0">
                <a:solidFill>
                  <a:srgbClr val="9B1A9E"/>
                </a:solidFill>
                <a:latin typeface="Times New Roman" panose="02020603050405020304" pitchFamily="18" charset="0"/>
                <a:cs typeface="Times New Roman" panose="02020603050405020304" pitchFamily="18" charset="0"/>
              </a:rPr>
              <a:t>vật</a:t>
            </a:r>
            <a:endParaRPr lang="en-GB" sz="3200" b="1" dirty="0">
              <a:solidFill>
                <a:srgbClr val="9B1A9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38500" y="2425873"/>
            <a:ext cx="3145560" cy="830997"/>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1</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Thực</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58142" y="5055617"/>
            <a:ext cx="3145560" cy="830997"/>
          </a:xfrm>
          <a:prstGeom prst="rect">
            <a:avLst/>
          </a:prstGeom>
          <a:noFill/>
        </p:spPr>
        <p:txBody>
          <a:bodyPr wrap="square">
            <a:spAutoFit/>
          </a:bodyPr>
          <a:lstStyle/>
          <a:p>
            <a:pPr>
              <a:lnSpc>
                <a:spcPct val="150000"/>
              </a:lnSpc>
              <a:defRPr/>
            </a:pP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Động</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558142" y="3441403"/>
            <a:ext cx="11083332" cy="1569660"/>
          </a:xfrm>
          <a:prstGeom prst="rect">
            <a:avLst/>
          </a:prstGeom>
        </p:spPr>
        <p:txBody>
          <a:bodyPr wrap="square">
            <a:spAutoFit/>
          </a:bodyPr>
          <a:lstStyle/>
          <a:p>
            <a:pPr algn="just"/>
            <a:r>
              <a:rPr lang="en-US" sz="3200" b="1" dirty="0" smtClean="0">
                <a:effectLst/>
                <a:latin typeface="Times New Roman" panose="02020603050405020304" pitchFamily="18" charset="0"/>
                <a:ea typeface="Calibri" panose="020F0502020204030204" pitchFamily="34" charset="0"/>
              </a:rPr>
              <a:t>- </a:t>
            </a:r>
            <a:r>
              <a:rPr lang="vi-VN" sz="3200" b="1" dirty="0" smtClean="0">
                <a:effectLst/>
                <a:latin typeface="Times New Roman" panose="02020603050405020304" pitchFamily="18" charset="0"/>
                <a:ea typeface="Calibri" panose="020F0502020204030204" pitchFamily="34" charset="0"/>
              </a:rPr>
              <a:t>Thực vật có vai trò chủ yếu trong sự hình thành các thảm thực vật. Hiện có gần 300000 loài thực vật đã được xác định trên thế giới</a:t>
            </a:r>
            <a:r>
              <a:rPr lang="en-US" sz="3200" b="1" dirty="0" smtClean="0">
                <a:effectLst/>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70473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824" y="814900"/>
            <a:ext cx="11296875" cy="1569660"/>
          </a:xfrm>
          <a:prstGeom prst="rect">
            <a:avLst/>
          </a:prstGeom>
          <a:noFill/>
        </p:spPr>
        <p:txBody>
          <a:bodyPr wrap="square" lIns="91440" tIns="45720" rIns="91440" bIns="45720">
            <a:spAutoFit/>
          </a:bodyPr>
          <a:lstStyle/>
          <a:p>
            <a:pPr algn="ct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 LUẬN </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NHÓM  </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ĐÔI (5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phút</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p>
          <a:p>
            <a:pPr algn="just"/>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Đọc</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thông</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tin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mục</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2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và</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quan</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sát</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hình</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20.2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trong</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SGK,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luận</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hoàn</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thành</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phiếu</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học</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tập</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endParaRPr lang="en-US" sz="3200" b="1" dirty="0">
              <a:ln w="10541" cmpd="sng">
                <a:solidFill>
                  <a:srgbClr val="4F81BD">
                    <a:shade val="88000"/>
                    <a:satMod val="110000"/>
                  </a:srgbClr>
                </a:solidFill>
                <a:prstDash val="solid"/>
              </a:ln>
              <a:solidFill>
                <a:srgbClr val="00B0F0"/>
              </a:solidFill>
              <a:latin typeface="Calibri"/>
            </a:endParaRPr>
          </a:p>
        </p:txBody>
      </p:sp>
      <p:sp>
        <p:nvSpPr>
          <p:cNvPr id="3" name="TextBox 2"/>
          <p:cNvSpPr txBox="1"/>
          <p:nvPr/>
        </p:nvSpPr>
        <p:spPr>
          <a:xfrm>
            <a:off x="525011" y="84783"/>
            <a:ext cx="3145560" cy="830997"/>
          </a:xfrm>
          <a:prstGeom prst="rect">
            <a:avLst/>
          </a:prstGeom>
          <a:noFill/>
        </p:spPr>
        <p:txBody>
          <a:bodyPr wrap="square">
            <a:spAutoFit/>
          </a:bodyPr>
          <a:lstStyle/>
          <a:p>
            <a:pPr>
              <a:lnSpc>
                <a:spcPct val="150000"/>
              </a:lnSpc>
              <a:defRPr/>
            </a:pP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Động</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121658" y="2184162"/>
            <a:ext cx="6070342" cy="452792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4716374"/>
              </p:ext>
            </p:extLst>
          </p:nvPr>
        </p:nvGraphicFramePr>
        <p:xfrm>
          <a:off x="306196" y="2646197"/>
          <a:ext cx="5648437" cy="3092977"/>
        </p:xfrm>
        <a:graphic>
          <a:graphicData uri="http://schemas.openxmlformats.org/drawingml/2006/table">
            <a:tbl>
              <a:tblPr firstRow="1" bandRow="1">
                <a:tableStyleId>{5C22544A-7EE6-4342-B048-85BDC9FD1C3A}</a:tableStyleId>
              </a:tblPr>
              <a:tblGrid>
                <a:gridCol w="2069933"/>
                <a:gridCol w="3578504"/>
              </a:tblGrid>
              <a:tr h="10436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latin typeface="Times New Roman" panose="02020603050405020304" pitchFamily="18" charset="0"/>
                          <a:cs typeface="Times New Roman" panose="02020603050405020304" pitchFamily="18" charset="0"/>
                        </a:rPr>
                        <a:t>Môi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trường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sống</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Động</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vật</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024686">
                <a:tc>
                  <a:txBody>
                    <a:bodyPr/>
                    <a:lstStyle/>
                    <a:p>
                      <a:r>
                        <a:rPr lang="en-US" sz="2800" b="1" dirty="0" err="1" smtClean="0">
                          <a:latin typeface="Times New Roman" panose="02020603050405020304" pitchFamily="18" charset="0"/>
                          <a:cs typeface="Times New Roman" panose="02020603050405020304" pitchFamily="18" charset="0"/>
                        </a:rPr>
                        <a:t>Trên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cạn</a:t>
                      </a:r>
                      <a:endParaRPr lang="en-US" sz="28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1024686">
                <a:tc>
                  <a:txBody>
                    <a:bodyPr/>
                    <a:lstStyle/>
                    <a:p>
                      <a:r>
                        <a:rPr lang="en-US" sz="2800" b="1" dirty="0" err="1" smtClean="0">
                          <a:latin typeface="Times New Roman" panose="02020603050405020304" pitchFamily="18" charset="0"/>
                          <a:cs typeface="Times New Roman" panose="02020603050405020304" pitchFamily="18" charset="0"/>
                        </a:rPr>
                        <a:t>Dưới</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nước</a:t>
                      </a:r>
                      <a:endParaRPr lang="en-US" sz="28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sp>
        <p:nvSpPr>
          <p:cNvPr id="7" name="Rectangle 6"/>
          <p:cNvSpPr/>
          <p:nvPr/>
        </p:nvSpPr>
        <p:spPr>
          <a:xfrm>
            <a:off x="2444073" y="485265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solidFill>
                  <a:srgbClr val="9B1A9E"/>
                </a:solidFill>
                <a:latin typeface="Times New Roman" panose="02020603050405020304" pitchFamily="18" charset="0"/>
                <a:cs typeface="Times New Roman" panose="02020603050405020304" pitchFamily="18" charset="0"/>
              </a:rPr>
              <a:t>Cá</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heo</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rùa</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cá</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mập</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tôm</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cua</a:t>
            </a:r>
            <a:r>
              <a:rPr lang="en-US" sz="2800" b="1" dirty="0" smtClean="0">
                <a:solidFill>
                  <a:srgbClr val="9B1A9E"/>
                </a:solidFill>
                <a:latin typeface="Times New Roman" panose="02020603050405020304" pitchFamily="18" charset="0"/>
                <a:cs typeface="Times New Roman" panose="02020603050405020304" pitchFamily="18" charset="0"/>
              </a:rPr>
              <a:t>….</a:t>
            </a:r>
          </a:p>
        </p:txBody>
      </p:sp>
      <p:sp>
        <p:nvSpPr>
          <p:cNvPr id="8" name="Rectangle 7"/>
          <p:cNvSpPr/>
          <p:nvPr/>
        </p:nvSpPr>
        <p:spPr>
          <a:xfrm>
            <a:off x="2429306" y="3672370"/>
            <a:ext cx="3290207" cy="948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solidFill>
                  <a:srgbClr val="9B1A9E"/>
                </a:solidFill>
                <a:latin typeface="Times New Roman" panose="02020603050405020304" pitchFamily="18" charset="0"/>
                <a:cs typeface="Times New Roman" panose="02020603050405020304" pitchFamily="18" charset="0"/>
              </a:rPr>
              <a:t>Hươu</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cao</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cổ</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voi</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g</a:t>
            </a:r>
            <a:r>
              <a:rPr lang="en-US" sz="2800" b="1" dirty="0" err="1" smtClean="0">
                <a:solidFill>
                  <a:srgbClr val="9B1A9E"/>
                </a:solidFill>
                <a:latin typeface="Times New Roman" panose="02020603050405020304" pitchFamily="18" charset="0"/>
                <a:cs typeface="Times New Roman" panose="02020603050405020304" pitchFamily="18" charset="0"/>
              </a:rPr>
              <a:t>ấu</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trắng</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ngựa</a:t>
            </a:r>
            <a:r>
              <a:rPr lang="en-US" sz="2800" b="1" dirty="0" smtClean="0">
                <a:solidFill>
                  <a:srgbClr val="9B1A9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62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1941</Words>
  <Application>Microsoft Office PowerPoint</Application>
  <PresentationFormat>Widescreen</PresentationFormat>
  <Paragraphs>199</Paragraphs>
  <Slides>30</Slides>
  <Notes>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宋体</vt:lpstr>
      <vt:lpstr>Arial</vt:lpstr>
      <vt:lpstr>Calibri</vt:lpstr>
      <vt:lpstr>Calibri Light</vt:lpstr>
      <vt:lpstr>Times New Roman</vt:lpstr>
      <vt:lpstr>方正少儿简体</vt:lpstr>
      <vt:lpstr>汉仪喵魂体W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80</cp:revision>
  <dcterms:created xsi:type="dcterms:W3CDTF">2021-08-13T01:47:08Z</dcterms:created>
  <dcterms:modified xsi:type="dcterms:W3CDTF">2021-08-17T02:53:11Z</dcterms:modified>
</cp:coreProperties>
</file>